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35"/>
  </p:notesMasterIdLst>
  <p:sldIdLst>
    <p:sldId id="256" r:id="rId2"/>
    <p:sldId id="257" r:id="rId3"/>
    <p:sldId id="288" r:id="rId4"/>
    <p:sldId id="262" r:id="rId5"/>
    <p:sldId id="260" r:id="rId6"/>
    <p:sldId id="267" r:id="rId7"/>
    <p:sldId id="268" r:id="rId8"/>
    <p:sldId id="269" r:id="rId9"/>
    <p:sldId id="271" r:id="rId10"/>
    <p:sldId id="274" r:id="rId11"/>
    <p:sldId id="275" r:id="rId12"/>
    <p:sldId id="283" r:id="rId13"/>
    <p:sldId id="284" r:id="rId14"/>
    <p:sldId id="276" r:id="rId15"/>
    <p:sldId id="258" r:id="rId16"/>
    <p:sldId id="259" r:id="rId17"/>
    <p:sldId id="277" r:id="rId18"/>
    <p:sldId id="278" r:id="rId19"/>
    <p:sldId id="263" r:id="rId20"/>
    <p:sldId id="264" r:id="rId21"/>
    <p:sldId id="265" r:id="rId22"/>
    <p:sldId id="266" r:id="rId23"/>
    <p:sldId id="279" r:id="rId24"/>
    <p:sldId id="272" r:id="rId25"/>
    <p:sldId id="273" r:id="rId26"/>
    <p:sldId id="289" r:id="rId27"/>
    <p:sldId id="287" r:id="rId28"/>
    <p:sldId id="290" r:id="rId29"/>
    <p:sldId id="291" r:id="rId30"/>
    <p:sldId id="281" r:id="rId31"/>
    <p:sldId id="282" r:id="rId32"/>
    <p:sldId id="285" r:id="rId33"/>
    <p:sldId id="286" r:id="rId3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41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778"/>
  </p:normalViewPr>
  <p:slideViewPr>
    <p:cSldViewPr snapToGrid="0">
      <p:cViewPr varScale="1">
        <p:scale>
          <a:sx n="99" d="100"/>
          <a:sy n="99" d="100"/>
        </p:scale>
        <p:origin x="242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서울남산체 M" panose="02020503020101020101" pitchFamily="18" charset="-127"/>
                <a:ea typeface="서울남산체 M" panose="0202050302010102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서울남산체 M" panose="02020503020101020101" pitchFamily="18" charset="-127"/>
                <a:ea typeface="서울남산체 M" panose="02020503020101020101" pitchFamily="18" charset="-127"/>
              </a:defRPr>
            </a:lvl1pPr>
          </a:lstStyle>
          <a:p>
            <a:fld id="{F3AE58A9-C165-4D4F-A9C7-BB26CC46E785}" type="datetimeFigureOut">
              <a:rPr lang="ko-KR" altLang="en-US" smtClean="0"/>
              <a:pPr/>
              <a:t>2022. 4. 26.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서울남산체 M" panose="02020503020101020101" pitchFamily="18" charset="-127"/>
                <a:ea typeface="서울남산체 M" panose="0202050302010102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서울남산체 M" panose="02020503020101020101" pitchFamily="18" charset="-127"/>
                <a:ea typeface="서울남산체 M" panose="02020503020101020101" pitchFamily="18" charset="-127"/>
              </a:defRPr>
            </a:lvl1pPr>
          </a:lstStyle>
          <a:p>
            <a:fld id="{D1253FDB-D3A6-434F-971F-8F5654DB9A7A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493946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b="0" i="0" kern="1200">
        <a:solidFill>
          <a:schemeClr val="tx1"/>
        </a:solidFill>
        <a:latin typeface="서울남산체 M" panose="02020503020101020101" pitchFamily="18" charset="-127"/>
        <a:ea typeface="서울남산체 M" panose="02020503020101020101" pitchFamily="18" charset="-127"/>
        <a:cs typeface="+mn-cs"/>
      </a:defRPr>
    </a:lvl1pPr>
    <a:lvl2pPr marL="457200" algn="l" defTabSz="914400" rtl="0" eaLnBrk="1" latinLnBrk="1" hangingPunct="1">
      <a:defRPr sz="1200" b="0" i="0" kern="1200">
        <a:solidFill>
          <a:schemeClr val="tx1"/>
        </a:solidFill>
        <a:latin typeface="서울남산체 M" panose="02020503020101020101" pitchFamily="18" charset="-127"/>
        <a:ea typeface="서울남산체 M" panose="02020503020101020101" pitchFamily="18" charset="-127"/>
        <a:cs typeface="+mn-cs"/>
      </a:defRPr>
    </a:lvl2pPr>
    <a:lvl3pPr marL="914400" algn="l" defTabSz="914400" rtl="0" eaLnBrk="1" latinLnBrk="1" hangingPunct="1">
      <a:defRPr sz="1200" b="0" i="0" kern="1200">
        <a:solidFill>
          <a:schemeClr val="tx1"/>
        </a:solidFill>
        <a:latin typeface="서울남산체 M" panose="02020503020101020101" pitchFamily="18" charset="-127"/>
        <a:ea typeface="서울남산체 M" panose="02020503020101020101" pitchFamily="18" charset="-127"/>
        <a:cs typeface="+mn-cs"/>
      </a:defRPr>
    </a:lvl3pPr>
    <a:lvl4pPr marL="1371600" algn="l" defTabSz="914400" rtl="0" eaLnBrk="1" latinLnBrk="1" hangingPunct="1">
      <a:defRPr sz="1200" b="0" i="0" kern="1200">
        <a:solidFill>
          <a:schemeClr val="tx1"/>
        </a:solidFill>
        <a:latin typeface="서울남산체 M" panose="02020503020101020101" pitchFamily="18" charset="-127"/>
        <a:ea typeface="서울남산체 M" panose="02020503020101020101" pitchFamily="18" charset="-127"/>
        <a:cs typeface="+mn-cs"/>
      </a:defRPr>
    </a:lvl4pPr>
    <a:lvl5pPr marL="1828800" algn="l" defTabSz="914400" rtl="0" eaLnBrk="1" latinLnBrk="1" hangingPunct="1">
      <a:defRPr sz="1200" b="0" i="0" kern="1200">
        <a:solidFill>
          <a:schemeClr val="tx1"/>
        </a:solidFill>
        <a:latin typeface="서울남산체 M" panose="02020503020101020101" pitchFamily="18" charset="-127"/>
        <a:ea typeface="서울남산체 M" panose="02020503020101020101" pitchFamily="18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31908"/>
            <a:ext cx="7772400" cy="2701492"/>
          </a:xfrm>
        </p:spPr>
        <p:txBody>
          <a:bodyPr anchor="ctr"/>
          <a:lstStyle>
            <a:lvl1pPr algn="ctr">
              <a:defRPr sz="6000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4175346"/>
            <a:ext cx="6858000" cy="1670859"/>
          </a:xfrm>
        </p:spPr>
        <p:txBody>
          <a:bodyPr anchor="ctr"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  <a:endParaRPr 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BBB6593-07FF-4CDA-8CF1-50665032120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6472" y="5846205"/>
            <a:ext cx="997527" cy="118636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ACE620A-19EE-4BA4-937E-07BB4BB6AB6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28" y="6161567"/>
            <a:ext cx="807398" cy="598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6761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D50EF-0503-4B04-8A19-3B56A262D0CB}" type="datetimeFigureOut">
              <a:rPr lang="ko-KR" altLang="en-US" smtClean="0"/>
              <a:t>2022. 4. 26.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31F8C-4B74-40A4-A8A5-29767F662B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89329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D50EF-0503-4B04-8A19-3B56A262D0CB}" type="datetimeFigureOut">
              <a:rPr lang="ko-KR" altLang="en-US" smtClean="0"/>
              <a:t>2022. 4. 26.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31F8C-4B74-40A4-A8A5-29767F662B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21316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82357188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8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7202482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88225"/>
            <a:ext cx="7886700" cy="5104015"/>
          </a:xfrm>
        </p:spPr>
        <p:txBody>
          <a:bodyPr>
            <a:normAutofit/>
          </a:bodyPr>
          <a:lstStyle>
            <a:lvl1pPr marL="228600" indent="-228600">
              <a:lnSpc>
                <a:spcPct val="150000"/>
              </a:lnSpc>
              <a:buSzPct val="12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400"/>
            </a:lvl1pPr>
            <a:lvl2pPr>
              <a:lnSpc>
                <a:spcPct val="150000"/>
              </a:lnSpc>
              <a:defRPr sz="2400"/>
            </a:lvl2pPr>
            <a:lvl3pPr>
              <a:lnSpc>
                <a:spcPct val="150000"/>
              </a:lnSpc>
              <a:defRPr sz="2400"/>
            </a:lvl3pPr>
            <a:lvl4pPr>
              <a:lnSpc>
                <a:spcPct val="150000"/>
              </a:lnSpc>
              <a:defRPr sz="2400"/>
            </a:lvl4pPr>
            <a:lvl5pPr>
              <a:lnSpc>
                <a:spcPct val="150000"/>
              </a:lnSpc>
              <a:defRPr sz="2400"/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F973DA4-20FD-486B-8AC4-5211966BD0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854074"/>
          </a:xfrm>
        </p:spPr>
        <p:txBody>
          <a:bodyPr/>
          <a:lstStyle>
            <a:lvl1pPr algn="ctr">
              <a:defRPr>
                <a:solidFill>
                  <a:srgbClr val="004150"/>
                </a:solidFill>
                <a:latin typeface="+mj-ea"/>
                <a:ea typeface="+mj-ea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659713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ctr">
            <a:normAutofit/>
          </a:bodyPr>
          <a:lstStyle>
            <a:lvl1pPr algn="ctr">
              <a:defRPr sz="5400">
                <a:solidFill>
                  <a:srgbClr val="004150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49101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D50EF-0503-4B04-8A19-3B56A262D0CB}" type="datetimeFigureOut">
              <a:rPr lang="ko-KR" altLang="en-US" smtClean="0"/>
              <a:t>2022. 4. 26.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31F8C-4B74-40A4-A8A5-29767F662B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35556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D50EF-0503-4B04-8A19-3B56A262D0CB}" type="datetimeFigureOut">
              <a:rPr lang="ko-KR" altLang="en-US" smtClean="0"/>
              <a:t>2022. 4. 26.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31F8C-4B74-40A4-A8A5-29767F662B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72316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8972A5D-88FC-478F-8965-83E368109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73928"/>
            <a:ext cx="7886700" cy="1089608"/>
          </a:xfrm>
        </p:spPr>
        <p:txBody>
          <a:bodyPr>
            <a:normAutofit/>
          </a:bodyPr>
          <a:lstStyle>
            <a:lvl1pPr algn="ctr">
              <a:defRPr sz="4800">
                <a:solidFill>
                  <a:srgbClr val="004150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01470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D50EF-0503-4B04-8A19-3B56A262D0CB}" type="datetimeFigureOut">
              <a:rPr lang="ko-KR" altLang="en-US" smtClean="0"/>
              <a:t>2022. 4. 26.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31F8C-4B74-40A4-A8A5-29767F662B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65226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D50EF-0503-4B04-8A19-3B56A262D0CB}" type="datetimeFigureOut">
              <a:rPr lang="ko-KR" altLang="en-US" smtClean="0"/>
              <a:t>2022. 4. 26.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31F8C-4B74-40A4-A8A5-29767F662B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92739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D50EF-0503-4B04-8A19-3B56A262D0CB}" type="datetimeFigureOut">
              <a:rPr lang="ko-KR" altLang="en-US" smtClean="0"/>
              <a:t>2022. 4. 26.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31F8C-4B74-40A4-A8A5-29767F662B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85721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3D50EF-0503-4B04-8A19-3B56A262D0CB}" type="datetimeFigureOut">
              <a:rPr lang="ko-KR" altLang="en-US" smtClean="0"/>
              <a:t>2022. 4. 26.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E31F8C-4B74-40A4-A8A5-29767F662B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26187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5" r:id="rId12"/>
    <p:sldLayoutId id="2147483686" r:id="rId1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서울남산체 M" panose="02020503020101020101" pitchFamily="18" charset="-127"/>
          <a:ea typeface="서울남산체 M" panose="02020503020101020101" pitchFamily="18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bodowinter.com/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injaehong/2022COGLABSEMINAR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jasp-stats.org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amovi.org/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FBAFB5-896B-46BE-AB60-03BBDD6339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1902359"/>
            <a:ext cx="7772400" cy="270149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5400" b="1" dirty="0"/>
              <a:t>휘뚜루마뚜루</a:t>
            </a:r>
            <a:br>
              <a:rPr lang="en-US" altLang="ko-KR" sz="5400" b="1" dirty="0"/>
            </a:br>
            <a:r>
              <a:rPr lang="ko-KR" altLang="en-US" sz="5400" b="1" dirty="0" err="1"/>
              <a:t>인지랩</a:t>
            </a:r>
            <a:r>
              <a:rPr lang="ko-KR" altLang="en-US" sz="5400" b="1" dirty="0"/>
              <a:t> 데이터 분석 특강</a:t>
            </a:r>
          </a:p>
        </p:txBody>
      </p:sp>
    </p:spTree>
    <p:extLst>
      <p:ext uri="{BB962C8B-B14F-4D97-AF65-F5344CB8AC3E}">
        <p14:creationId xmlns:p14="http://schemas.microsoft.com/office/powerpoint/2010/main" val="16017772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4520285A-D889-4BD7-905E-444DD82DB6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1800" b="1" dirty="0"/>
              <a:t>학부 통계수업시간에 따르면</a:t>
            </a:r>
            <a:r>
              <a:rPr lang="en-US" altLang="ko-KR" sz="1800" b="1" dirty="0"/>
              <a:t>…</a:t>
            </a:r>
          </a:p>
          <a:p>
            <a:pPr lvl="1"/>
            <a:r>
              <a:rPr lang="ko-KR" altLang="en-US" sz="1800" dirty="0" err="1"/>
              <a:t>종속변인을</a:t>
            </a:r>
            <a:r>
              <a:rPr lang="ko-KR" altLang="en-US" sz="1800" dirty="0"/>
              <a:t> 한 개의 정해진 값과 비교한다</a:t>
            </a:r>
            <a:r>
              <a:rPr lang="en-US" altLang="ko-KR" sz="1800" dirty="0"/>
              <a:t>? </a:t>
            </a:r>
            <a:r>
              <a:rPr lang="en-US" altLang="ko-KR" sz="1800" dirty="0">
                <a:sym typeface="Wingdings" panose="05000000000000000000" pitchFamily="2" charset="2"/>
              </a:rPr>
              <a:t> one-sample t-test</a:t>
            </a:r>
          </a:p>
          <a:p>
            <a:pPr lvl="1"/>
            <a:r>
              <a:rPr lang="ko-KR" altLang="en-US" sz="1800" dirty="0"/>
              <a:t>한 개 독립변인</a:t>
            </a:r>
            <a:r>
              <a:rPr lang="en-US" altLang="ko-KR" sz="1800" dirty="0"/>
              <a:t>, </a:t>
            </a:r>
            <a:r>
              <a:rPr lang="ko-KR" altLang="en-US" sz="1800" dirty="0"/>
              <a:t>두 개 수준</a:t>
            </a:r>
            <a:r>
              <a:rPr lang="en-US" altLang="ko-KR" sz="1800" dirty="0"/>
              <a:t>, </a:t>
            </a:r>
            <a:r>
              <a:rPr lang="ko-KR" altLang="en-US" sz="1800" dirty="0"/>
              <a:t>서로 다른 집단 </a:t>
            </a:r>
            <a:r>
              <a:rPr lang="en-US" altLang="ko-KR" sz="1800" dirty="0">
                <a:sym typeface="Wingdings" panose="05000000000000000000" pitchFamily="2" charset="2"/>
              </a:rPr>
              <a:t> independent-sample t-test</a:t>
            </a:r>
          </a:p>
          <a:p>
            <a:pPr lvl="1"/>
            <a:r>
              <a:rPr lang="ko-KR" altLang="en-US" sz="1800" dirty="0">
                <a:sym typeface="Wingdings" panose="05000000000000000000" pitchFamily="2" charset="2"/>
              </a:rPr>
              <a:t>한 개 독립변인</a:t>
            </a:r>
            <a:r>
              <a:rPr lang="en-US" altLang="ko-KR" sz="1800" dirty="0">
                <a:sym typeface="Wingdings" panose="05000000000000000000" pitchFamily="2" charset="2"/>
              </a:rPr>
              <a:t>, </a:t>
            </a:r>
            <a:r>
              <a:rPr lang="ko-KR" altLang="en-US" sz="1800" dirty="0">
                <a:sym typeface="Wingdings" panose="05000000000000000000" pitchFamily="2" charset="2"/>
              </a:rPr>
              <a:t>두 개 수준</a:t>
            </a:r>
            <a:r>
              <a:rPr lang="en-US" altLang="ko-KR" sz="1800" dirty="0">
                <a:sym typeface="Wingdings" panose="05000000000000000000" pitchFamily="2" charset="2"/>
              </a:rPr>
              <a:t>, </a:t>
            </a:r>
            <a:r>
              <a:rPr lang="ko-KR" altLang="en-US" sz="1800" dirty="0">
                <a:sym typeface="Wingdings" panose="05000000000000000000" pitchFamily="2" charset="2"/>
              </a:rPr>
              <a:t>반복 측정 </a:t>
            </a:r>
            <a:r>
              <a:rPr lang="en-US" altLang="ko-KR" sz="1800" dirty="0">
                <a:sym typeface="Wingdings" panose="05000000000000000000" pitchFamily="2" charset="2"/>
              </a:rPr>
              <a:t> paired-sample t-test</a:t>
            </a:r>
          </a:p>
          <a:p>
            <a:pPr lvl="1"/>
            <a:r>
              <a:rPr lang="ko-KR" altLang="en-US" sz="1800" dirty="0">
                <a:sym typeface="Wingdings" panose="05000000000000000000" pitchFamily="2" charset="2"/>
              </a:rPr>
              <a:t>한 개 독립변인</a:t>
            </a:r>
            <a:r>
              <a:rPr lang="en-US" altLang="ko-KR" sz="1800" dirty="0">
                <a:sym typeface="Wingdings" panose="05000000000000000000" pitchFamily="2" charset="2"/>
              </a:rPr>
              <a:t>, </a:t>
            </a:r>
            <a:r>
              <a:rPr lang="ko-KR" altLang="en-US" sz="1800" dirty="0">
                <a:sym typeface="Wingdings" panose="05000000000000000000" pitchFamily="2" charset="2"/>
              </a:rPr>
              <a:t>세 개 이상의 수준</a:t>
            </a:r>
            <a:r>
              <a:rPr lang="en-US" altLang="ko-KR" sz="1800" dirty="0">
                <a:sym typeface="Wingdings" panose="05000000000000000000" pitchFamily="2" charset="2"/>
              </a:rPr>
              <a:t>, </a:t>
            </a:r>
            <a:r>
              <a:rPr lang="ko-KR" altLang="en-US" sz="1800" dirty="0">
                <a:sym typeface="Wingdings" panose="05000000000000000000" pitchFamily="2" charset="2"/>
              </a:rPr>
              <a:t>서로 다른 집단 </a:t>
            </a:r>
            <a:r>
              <a:rPr lang="en-US" altLang="ko-KR" sz="1800" dirty="0">
                <a:sym typeface="Wingdings" panose="05000000000000000000" pitchFamily="2" charset="2"/>
              </a:rPr>
              <a:t> ANOVA</a:t>
            </a:r>
          </a:p>
          <a:p>
            <a:pPr lvl="1"/>
            <a:r>
              <a:rPr lang="ko-KR" altLang="en-US" sz="1800" dirty="0"/>
              <a:t>한 개 독립변인</a:t>
            </a:r>
            <a:r>
              <a:rPr lang="en-US" altLang="ko-KR" sz="1800" dirty="0"/>
              <a:t>, </a:t>
            </a:r>
            <a:r>
              <a:rPr lang="ko-KR" altLang="en-US" sz="1800" dirty="0"/>
              <a:t>세 개 이상의 수준</a:t>
            </a:r>
            <a:r>
              <a:rPr lang="en-US" altLang="ko-KR" sz="1800" dirty="0"/>
              <a:t>, </a:t>
            </a:r>
            <a:r>
              <a:rPr lang="ko-KR" altLang="en-US" sz="1800" dirty="0"/>
              <a:t>반복 측정 </a:t>
            </a:r>
            <a:r>
              <a:rPr lang="en-US" altLang="ko-KR" sz="1800" dirty="0">
                <a:sym typeface="Wingdings" panose="05000000000000000000" pitchFamily="2" charset="2"/>
              </a:rPr>
              <a:t> RM</a:t>
            </a:r>
            <a:r>
              <a:rPr lang="ko-KR" altLang="en-US" sz="1800" dirty="0">
                <a:sym typeface="Wingdings" panose="05000000000000000000" pitchFamily="2" charset="2"/>
              </a:rPr>
              <a:t> </a:t>
            </a:r>
            <a:r>
              <a:rPr lang="en-US" altLang="ko-KR" sz="1800" dirty="0">
                <a:sym typeface="Wingdings" panose="05000000000000000000" pitchFamily="2" charset="2"/>
              </a:rPr>
              <a:t>ANOVA</a:t>
            </a:r>
          </a:p>
          <a:p>
            <a:pPr lvl="1"/>
            <a:r>
              <a:rPr lang="ko-KR" altLang="en-US" sz="1800" dirty="0">
                <a:sym typeface="Wingdings" panose="05000000000000000000" pitchFamily="2" charset="2"/>
              </a:rPr>
              <a:t>두 개 이상 독립변인</a:t>
            </a:r>
            <a:r>
              <a:rPr lang="en-US" altLang="ko-KR" sz="1800" dirty="0">
                <a:sym typeface="Wingdings" panose="05000000000000000000" pitchFamily="2" charset="2"/>
              </a:rPr>
              <a:t>, </a:t>
            </a:r>
            <a:r>
              <a:rPr lang="ko-KR" altLang="en-US" sz="1800" dirty="0">
                <a:sym typeface="Wingdings" panose="05000000000000000000" pitchFamily="2" charset="2"/>
              </a:rPr>
              <a:t>모두 서로 다른 집단 </a:t>
            </a:r>
            <a:r>
              <a:rPr lang="en-US" altLang="ko-KR" sz="1800" dirty="0">
                <a:sym typeface="Wingdings" panose="05000000000000000000" pitchFamily="2" charset="2"/>
              </a:rPr>
              <a:t> ANOVA</a:t>
            </a:r>
          </a:p>
          <a:p>
            <a:pPr lvl="1"/>
            <a:r>
              <a:rPr lang="ko-KR" altLang="en-US" sz="1800" dirty="0">
                <a:sym typeface="Wingdings" panose="05000000000000000000" pitchFamily="2" charset="2"/>
              </a:rPr>
              <a:t>두 개 이상 독립변인</a:t>
            </a:r>
            <a:r>
              <a:rPr lang="en-US" altLang="ko-KR" sz="1800" dirty="0">
                <a:sym typeface="Wingdings" panose="05000000000000000000" pitchFamily="2" charset="2"/>
              </a:rPr>
              <a:t>, </a:t>
            </a:r>
            <a:r>
              <a:rPr lang="ko-KR" altLang="en-US" sz="1800" dirty="0">
                <a:sym typeface="Wingdings" panose="05000000000000000000" pitchFamily="2" charset="2"/>
              </a:rPr>
              <a:t>하나라도 반복 측정 </a:t>
            </a:r>
            <a:r>
              <a:rPr lang="en-US" altLang="ko-KR" sz="1800" dirty="0">
                <a:sym typeface="Wingdings" panose="05000000000000000000" pitchFamily="2" charset="2"/>
              </a:rPr>
              <a:t> RM ANOVA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80224F5C-7B6A-4FE5-A5AB-5FA2441B3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Second-level</a:t>
            </a:r>
            <a:r>
              <a:rPr lang="ko-KR" altLang="en-US" dirty="0"/>
              <a:t> </a:t>
            </a:r>
            <a:r>
              <a:rPr lang="en-US" altLang="ko-KR" dirty="0"/>
              <a:t>analysis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469171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5CE744AA-CE91-4195-BCAC-F15119F8B0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ko-KR" altLang="en-US" dirty="0"/>
              <a:t>위의 방법들은 </a:t>
            </a:r>
            <a:r>
              <a:rPr lang="en-US" altLang="ko-KR" dirty="0"/>
              <a:t>‘</a:t>
            </a:r>
            <a:r>
              <a:rPr lang="ko-KR" altLang="en-US" dirty="0" err="1"/>
              <a:t>모수적</a:t>
            </a:r>
            <a:r>
              <a:rPr lang="ko-KR" altLang="en-US" dirty="0"/>
              <a:t> 검정</a:t>
            </a:r>
            <a:r>
              <a:rPr lang="en-US" altLang="ko-KR" dirty="0"/>
              <a:t>’</a:t>
            </a:r>
            <a:r>
              <a:rPr lang="ko-KR" altLang="en-US" dirty="0"/>
              <a:t>으로</a:t>
            </a:r>
            <a:r>
              <a:rPr lang="en-US" altLang="ko-KR" dirty="0"/>
              <a:t>, </a:t>
            </a:r>
            <a:r>
              <a:rPr lang="ko-KR" altLang="en-US" dirty="0"/>
              <a:t>정해진 가정을 충족해야만 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만일 충족되지 않는다면</a:t>
            </a:r>
            <a:r>
              <a:rPr lang="en-US" altLang="ko-KR" dirty="0"/>
              <a:t>??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유감</a:t>
            </a:r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>
                <a:sym typeface="Wingdings" panose="05000000000000000000" pitchFamily="2" charset="2"/>
              </a:rPr>
              <a:t>기본 가정</a:t>
            </a:r>
            <a:r>
              <a:rPr lang="en-US" altLang="ko-KR" dirty="0">
                <a:sym typeface="Wingdings" panose="05000000000000000000" pitchFamily="2" charset="2"/>
              </a:rPr>
              <a:t>: </a:t>
            </a:r>
            <a:r>
              <a:rPr lang="ko-KR" altLang="en-US" dirty="0">
                <a:sym typeface="Wingdings" panose="05000000000000000000" pitchFamily="2" charset="2"/>
              </a:rPr>
              <a:t>정규성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>
                <a:sym typeface="Wingdings" panose="05000000000000000000" pitchFamily="2" charset="2"/>
              </a:rPr>
              <a:t>추가 가정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등분산성</a:t>
            </a:r>
            <a:r>
              <a:rPr lang="en-US" altLang="ko-KR" dirty="0">
                <a:sym typeface="Wingdings" panose="05000000000000000000" pitchFamily="2" charset="2"/>
              </a:rPr>
              <a:t>(</a:t>
            </a:r>
            <a:r>
              <a:rPr lang="en-US" altLang="ko-KR" dirty="0" err="1">
                <a:sym typeface="Wingdings" panose="05000000000000000000" pitchFamily="2" charset="2"/>
              </a:rPr>
              <a:t>Levene’s</a:t>
            </a:r>
            <a:r>
              <a:rPr lang="en-US" altLang="ko-KR" dirty="0">
                <a:sym typeface="Wingdings" panose="05000000000000000000" pitchFamily="2" charset="2"/>
              </a:rPr>
              <a:t> test): </a:t>
            </a:r>
            <a:r>
              <a:rPr lang="ko-KR" altLang="en-US" dirty="0">
                <a:sym typeface="Wingdings" panose="05000000000000000000" pitchFamily="2" charset="2"/>
              </a:rPr>
              <a:t>두 집단의 분산은 같다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독립성</a:t>
            </a:r>
            <a:r>
              <a:rPr lang="en-US" altLang="ko-KR" dirty="0">
                <a:sym typeface="Wingdings" panose="05000000000000000000" pitchFamily="2" charset="2"/>
              </a:rPr>
              <a:t>: </a:t>
            </a:r>
            <a:r>
              <a:rPr lang="ko-KR" altLang="en-US" dirty="0">
                <a:sym typeface="Wingdings" panose="05000000000000000000" pitchFamily="2" charset="2"/>
              </a:rPr>
              <a:t>각 관찰된 값은 서로 독립적이어서 서로의 값에 영향을 주지 않아야 한다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</a:p>
          <a:p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B4172C6A-C3E3-4DE7-B300-7505F747C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Second-level analysis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464578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4AC05F0D-55E6-42A8-904F-AA759B91B8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통계 분석 방법들의 가정 때문에</a:t>
            </a:r>
            <a:r>
              <a:rPr lang="en-US" altLang="ko-KR" dirty="0"/>
              <a:t>!</a:t>
            </a:r>
          </a:p>
          <a:p>
            <a:pPr lvl="1"/>
            <a:r>
              <a:rPr lang="ko-KR" altLang="en-US" dirty="0"/>
              <a:t>한 표본에게 한 개의 값만 얻었다고 가정</a:t>
            </a:r>
            <a:endParaRPr lang="en-US" altLang="ko-KR" dirty="0"/>
          </a:p>
          <a:p>
            <a:pPr lvl="1"/>
            <a:r>
              <a:rPr lang="ko-KR" altLang="en-US" dirty="0"/>
              <a:t>표본 수와 조건 수에 따라서 자유도가 결정되고</a:t>
            </a:r>
            <a:r>
              <a:rPr lang="en-US" altLang="ko-KR" dirty="0"/>
              <a:t>, </a:t>
            </a:r>
            <a:r>
              <a:rPr lang="ko-KR" altLang="en-US" dirty="0"/>
              <a:t>자유도에 따라 같은 통계치도 유의하거나 혹은 유의하지 않을 수 있다</a:t>
            </a:r>
            <a:r>
              <a:rPr lang="en-US" altLang="ko-KR" dirty="0"/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8EBE579F-18F3-4083-9573-DCBCAC5CC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sz="3200" dirty="0"/>
              <a:t>왜 두 단계로 나누어서 분석해야 하나요</a:t>
            </a:r>
            <a:r>
              <a:rPr lang="en-US" altLang="ko-KR" sz="3200" dirty="0"/>
              <a:t>?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9870584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4AC05F0D-55E6-42A8-904F-AA759B91B8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참가자 내 분산도 인간의 마음을 보여주는 중요한 자료일 수 있다</a:t>
            </a:r>
            <a:r>
              <a:rPr lang="en-US" altLang="ko-KR" dirty="0"/>
              <a:t>! </a:t>
            </a:r>
            <a:r>
              <a:rPr lang="ko-KR" altLang="en-US" dirty="0"/>
              <a:t>그러나</a:t>
            </a:r>
            <a:r>
              <a:rPr lang="en-US" altLang="ko-KR" dirty="0"/>
              <a:t>..</a:t>
            </a:r>
          </a:p>
          <a:p>
            <a:endParaRPr lang="en-US" altLang="ko-KR" dirty="0"/>
          </a:p>
          <a:p>
            <a:r>
              <a:rPr lang="ko-KR" altLang="en-US" dirty="0"/>
              <a:t>최근 </a:t>
            </a:r>
            <a:r>
              <a:rPr lang="en-US" altLang="ko-KR" dirty="0"/>
              <a:t>GLMM </a:t>
            </a:r>
            <a:r>
              <a:rPr lang="ko-KR" altLang="en-US" dirty="0"/>
              <a:t>등의 방법을 통해서 참가자 내 분산까지 모두 고려하는 통계 기법들이 나오고 있음</a:t>
            </a:r>
            <a:r>
              <a:rPr lang="en-US" altLang="ko-KR" dirty="0"/>
              <a:t>. </a:t>
            </a:r>
            <a:r>
              <a:rPr lang="ko-KR" altLang="en-US" dirty="0"/>
              <a:t>궁금한 분은 </a:t>
            </a:r>
            <a:r>
              <a:rPr lang="en-US" altLang="ko-KR" dirty="0"/>
              <a:t>Bodo Winter tutorial</a:t>
            </a:r>
            <a:r>
              <a:rPr lang="ko-KR" altLang="en-US" dirty="0"/>
              <a:t>을 참고하세요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>
                <a:hlinkClick r:id="rId2"/>
              </a:rPr>
              <a:t>https://bodowinter.com</a:t>
            </a:r>
            <a:r>
              <a:rPr lang="en-US" altLang="ko-KR" dirty="0"/>
              <a:t> 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8EBE579F-18F3-4083-9573-DCBCAC5CC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sz="3200" dirty="0"/>
              <a:t>참가자의 모든 시행이 진짜 </a:t>
            </a:r>
            <a:r>
              <a:rPr lang="ko-KR" altLang="en-US" sz="3200" dirty="0" err="1"/>
              <a:t>데이터잖아요</a:t>
            </a:r>
            <a:r>
              <a:rPr lang="en-US" altLang="ko-KR" sz="3200" dirty="0"/>
              <a:t>!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42260577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할리우드 최고의 클럽 10곳을 소개합니다! | 로스앤젤레스관광청">
            <a:extLst>
              <a:ext uri="{FF2B5EF4-FFF2-40B4-BE49-F238E27FC236}">
                <a16:creationId xmlns:a16="http://schemas.microsoft.com/office/drawing/2014/main" id="{D33AB701-BB5A-9CF6-48A2-F4EDBEBAF7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C8E789B0-21FF-4235-B48D-50EE01F550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>
                <a:ln w="12700">
                  <a:solidFill>
                    <a:schemeClr val="bg1"/>
                  </a:solidFill>
                </a:ln>
              </a:rPr>
              <a:t>실습 </a:t>
            </a:r>
            <a:r>
              <a:rPr lang="en-US" altLang="ko-KR" b="1" dirty="0">
                <a:ln w="12700">
                  <a:solidFill>
                    <a:schemeClr val="bg1"/>
                  </a:solidFill>
                </a:ln>
              </a:rPr>
              <a:t>time ~~~</a:t>
            </a:r>
            <a:endParaRPr lang="ko-KR" altLang="en-US" b="1" dirty="0">
              <a:ln w="12700">
                <a:solidFill>
                  <a:schemeClr val="bg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9914114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8ACCBA51-5969-42D4-B0B3-35F8CE777E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Response cue &amp; task set </a:t>
            </a:r>
            <a:r>
              <a:rPr lang="ko-KR" altLang="en-US" dirty="0"/>
              <a:t>연구 중 실험 </a:t>
            </a:r>
            <a:r>
              <a:rPr lang="en-US" altLang="ko-KR" dirty="0"/>
              <a:t>1A</a:t>
            </a:r>
          </a:p>
          <a:p>
            <a:pPr lvl="1"/>
            <a:r>
              <a:rPr lang="en-US" altLang="ko-KR" dirty="0">
                <a:hlinkClick r:id="rId2"/>
              </a:rPr>
              <a:t>https://github.com/injaehong/2022COGLABSEMINAR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851359AA-85D2-430E-8B51-378B2DE95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예시 데이터</a:t>
            </a:r>
          </a:p>
        </p:txBody>
      </p:sp>
    </p:spTree>
    <p:extLst>
      <p:ext uri="{BB962C8B-B14F-4D97-AF65-F5344CB8AC3E}">
        <p14:creationId xmlns:p14="http://schemas.microsoft.com/office/powerpoint/2010/main" val="11025744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3DCEBB82-536B-4CB7-ACFB-F616641982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Response cue &amp; task set </a:t>
            </a:r>
            <a:r>
              <a:rPr lang="ko-KR" altLang="en-US" dirty="0"/>
              <a:t>연구 중 실험 </a:t>
            </a:r>
            <a:r>
              <a:rPr lang="en-US" altLang="ko-KR" dirty="0"/>
              <a:t>1A</a:t>
            </a:r>
          </a:p>
          <a:p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9DC9957-7140-41D1-B5DF-4B42C3977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예시 데이터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A382720-EC59-4B2D-826D-976E16E915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804" y="2821776"/>
            <a:ext cx="4945245" cy="185666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18315EF-1F3B-4CE8-8AF3-3089E596A3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3866" y="2420237"/>
            <a:ext cx="2909461" cy="407200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C5FDDB2-F5A1-43E9-A98D-A1B3DC78EB61}"/>
              </a:ext>
            </a:extLst>
          </p:cNvPr>
          <p:cNvSpPr txBox="1"/>
          <p:nvPr/>
        </p:nvSpPr>
        <p:spPr>
          <a:xfrm>
            <a:off x="2260700" y="5519248"/>
            <a:ext cx="35750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/>
              <a:t>R</a:t>
            </a:r>
            <a:r>
              <a:rPr lang="ko-KR" altLang="en-US" dirty="0"/>
              <a:t>로 그린 그래프 </a:t>
            </a:r>
            <a:r>
              <a:rPr lang="en-US" altLang="ko-KR" dirty="0">
                <a:sym typeface="Wingdings" panose="05000000000000000000" pitchFamily="2" charset="2"/>
              </a:rPr>
              <a:t></a:t>
            </a:r>
          </a:p>
          <a:p>
            <a:pPr algn="r"/>
            <a:r>
              <a:rPr lang="en-US" altLang="ko-KR" dirty="0">
                <a:sym typeface="Wingdings" panose="05000000000000000000" pitchFamily="2" charset="2"/>
              </a:rPr>
              <a:t>R</a:t>
            </a:r>
            <a:r>
              <a:rPr lang="ko-KR" altLang="en-US" dirty="0">
                <a:sym typeface="Wingdings" panose="05000000000000000000" pitchFamily="2" charset="2"/>
              </a:rPr>
              <a:t>은 스스로 내공을 쌓아 그리십시오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91C3FF-CDDF-1B33-D26F-193E4475F94F}"/>
              </a:ext>
            </a:extLst>
          </p:cNvPr>
          <p:cNvSpPr txBox="1"/>
          <p:nvPr/>
        </p:nvSpPr>
        <p:spPr>
          <a:xfrm>
            <a:off x="300445" y="4781006"/>
            <a:ext cx="38715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64</a:t>
            </a:r>
            <a:r>
              <a:rPr lang="ko-KR" altLang="en-US" sz="1600" dirty="0" err="1"/>
              <a:t>시행씩</a:t>
            </a:r>
            <a:r>
              <a:rPr lang="ko-KR" altLang="en-US" sz="1600" dirty="0"/>
              <a:t> </a:t>
            </a:r>
            <a:r>
              <a:rPr lang="en-US" altLang="ko-KR" sz="1600" dirty="0"/>
              <a:t>25</a:t>
            </a:r>
            <a:r>
              <a:rPr lang="ko-KR" altLang="en-US" sz="1600" dirty="0"/>
              <a:t>블록</a:t>
            </a:r>
            <a:endParaRPr lang="en-US" altLang="ko-KR" sz="1600" dirty="0"/>
          </a:p>
          <a:p>
            <a:r>
              <a:rPr lang="en-US" altLang="ko-KR" sz="1600" dirty="0"/>
              <a:t>24</a:t>
            </a:r>
            <a:r>
              <a:rPr lang="ko-KR" altLang="en-US" sz="1600" dirty="0"/>
              <a:t>블록은 </a:t>
            </a:r>
            <a:r>
              <a:rPr lang="ko-KR" altLang="en-US" sz="1600" dirty="0" err="1"/>
              <a:t>훈련회기</a:t>
            </a:r>
            <a:r>
              <a:rPr lang="en-US" altLang="ko-KR" sz="1600" dirty="0"/>
              <a:t>,</a:t>
            </a:r>
            <a:r>
              <a:rPr lang="ko-KR" altLang="en-US" sz="1600" dirty="0"/>
              <a:t> </a:t>
            </a:r>
            <a:r>
              <a:rPr lang="en-US" altLang="ko-KR" sz="1600" dirty="0"/>
              <a:t>25</a:t>
            </a:r>
            <a:r>
              <a:rPr lang="ko-KR" altLang="en-US" sz="1600" dirty="0"/>
              <a:t>번째 블록은 검사회기</a:t>
            </a:r>
            <a:endParaRPr lang="en-KR" sz="1600" dirty="0"/>
          </a:p>
        </p:txBody>
      </p:sp>
    </p:spTree>
    <p:extLst>
      <p:ext uri="{BB962C8B-B14F-4D97-AF65-F5344CB8AC3E}">
        <p14:creationId xmlns:p14="http://schemas.microsoft.com/office/powerpoint/2010/main" val="11341268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FDE777A7-BC12-42A9-8EA5-C7C8D53691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altLang="ko-KR" sz="2000" dirty="0"/>
              <a:t>Raw data </a:t>
            </a:r>
            <a:r>
              <a:rPr lang="ko-KR" altLang="en-US" sz="2000" dirty="0"/>
              <a:t>하나를 골라서 열어보면</a:t>
            </a:r>
            <a:r>
              <a:rPr lang="en-US" altLang="ko-KR" sz="2000" dirty="0"/>
              <a:t>…</a:t>
            </a:r>
          </a:p>
          <a:p>
            <a:pPr lvl="1">
              <a:lnSpc>
                <a:spcPct val="200000"/>
              </a:lnSpc>
            </a:pPr>
            <a:r>
              <a:rPr lang="en-US" altLang="ko-KR" sz="1600" b="0" i="0" dirty="0">
                <a:solidFill>
                  <a:srgbClr val="028009"/>
                </a:solidFill>
                <a:effectLst/>
                <a:latin typeface="Menlo"/>
              </a:rPr>
              <a:t>RAWDATA(T,:) = [T, </a:t>
            </a:r>
            <a:r>
              <a:rPr lang="en-US" altLang="ko-KR" sz="1600" b="0" i="0" dirty="0" err="1">
                <a:solidFill>
                  <a:srgbClr val="028009"/>
                </a:solidFill>
                <a:effectLst/>
                <a:latin typeface="Menlo"/>
              </a:rPr>
              <a:t>blockT</a:t>
            </a:r>
            <a:r>
              <a:rPr lang="en-US" altLang="ko-KR" sz="1600" b="0" i="0" dirty="0">
                <a:solidFill>
                  <a:srgbClr val="028009"/>
                </a:solidFill>
                <a:effectLst/>
                <a:latin typeface="Menlo"/>
              </a:rPr>
              <a:t>, </a:t>
            </a:r>
            <a:r>
              <a:rPr lang="en-US" altLang="ko-KR" sz="1600" b="0" i="0" dirty="0" err="1">
                <a:solidFill>
                  <a:srgbClr val="028009"/>
                </a:solidFill>
                <a:effectLst/>
                <a:latin typeface="Menlo"/>
              </a:rPr>
              <a:t>taskT</a:t>
            </a:r>
            <a:r>
              <a:rPr lang="en-US" altLang="ko-KR" sz="1600" b="0" i="0" dirty="0">
                <a:solidFill>
                  <a:srgbClr val="028009"/>
                </a:solidFill>
                <a:effectLst/>
                <a:latin typeface="Menlo"/>
              </a:rPr>
              <a:t>, </a:t>
            </a:r>
            <a:r>
              <a:rPr lang="en-US" altLang="ko-KR" sz="1600" b="0" i="0" dirty="0" err="1">
                <a:solidFill>
                  <a:srgbClr val="028009"/>
                </a:solidFill>
                <a:effectLst/>
                <a:latin typeface="Menlo"/>
              </a:rPr>
              <a:t>respT</a:t>
            </a:r>
            <a:r>
              <a:rPr lang="en-US" altLang="ko-KR" sz="1600" b="0" i="0" dirty="0">
                <a:solidFill>
                  <a:srgbClr val="028009"/>
                </a:solidFill>
                <a:effectLst/>
                <a:latin typeface="Menlo"/>
              </a:rPr>
              <a:t>, </a:t>
            </a:r>
            <a:r>
              <a:rPr lang="en-US" altLang="ko-KR" sz="1600" b="0" i="0" dirty="0" err="1">
                <a:solidFill>
                  <a:srgbClr val="028009"/>
                </a:solidFill>
                <a:effectLst/>
                <a:latin typeface="Menlo"/>
              </a:rPr>
              <a:t>numT</a:t>
            </a:r>
            <a:r>
              <a:rPr lang="en-US" altLang="ko-KR" sz="1600" b="0" i="0" dirty="0">
                <a:solidFill>
                  <a:srgbClr val="028009"/>
                </a:solidFill>
                <a:effectLst/>
                <a:latin typeface="Menlo"/>
              </a:rPr>
              <a:t>, </a:t>
            </a:r>
            <a:r>
              <a:rPr lang="en-US" altLang="ko-KR" sz="1600" b="0" i="0" dirty="0" err="1">
                <a:solidFill>
                  <a:srgbClr val="028009"/>
                </a:solidFill>
                <a:effectLst/>
                <a:latin typeface="Menlo"/>
              </a:rPr>
              <a:t>numStim</a:t>
            </a:r>
            <a:r>
              <a:rPr lang="en-US" altLang="ko-KR" sz="1600" b="0" i="0" dirty="0">
                <a:solidFill>
                  <a:srgbClr val="028009"/>
                </a:solidFill>
                <a:effectLst/>
                <a:latin typeface="Menlo"/>
              </a:rPr>
              <a:t>, </a:t>
            </a:r>
            <a:r>
              <a:rPr lang="en-US" altLang="ko-KR" sz="1600" b="0" i="0" dirty="0" err="1">
                <a:solidFill>
                  <a:srgbClr val="028009"/>
                </a:solidFill>
                <a:effectLst/>
                <a:latin typeface="Menlo"/>
              </a:rPr>
              <a:t>respKey</a:t>
            </a:r>
            <a:r>
              <a:rPr lang="en-US" altLang="ko-KR" sz="1600" b="0" i="0" dirty="0">
                <a:solidFill>
                  <a:srgbClr val="028009"/>
                </a:solidFill>
                <a:effectLst/>
                <a:latin typeface="Menlo"/>
              </a:rPr>
              <a:t>, RT, </a:t>
            </a:r>
            <a:r>
              <a:rPr lang="en-US" altLang="ko-KR" sz="1600" b="0" i="0" dirty="0" err="1">
                <a:solidFill>
                  <a:srgbClr val="028009"/>
                </a:solidFill>
                <a:effectLst/>
                <a:latin typeface="Menlo"/>
              </a:rPr>
              <a:t>respCor</a:t>
            </a:r>
            <a:r>
              <a:rPr lang="en-US" altLang="ko-KR" sz="1600" b="0" i="0" dirty="0">
                <a:solidFill>
                  <a:srgbClr val="028009"/>
                </a:solidFill>
                <a:effectLst/>
                <a:latin typeface="Menlo"/>
              </a:rPr>
              <a:t>];</a:t>
            </a:r>
          </a:p>
          <a:p>
            <a:pPr lvl="1">
              <a:lnSpc>
                <a:spcPct val="200000"/>
              </a:lnSpc>
            </a:pPr>
            <a:endParaRPr lang="ko-KR" altLang="en-US" sz="2000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441600A6-9251-4900-8AE9-E8A5861DC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예시 데이터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47873EC-2314-4419-B4A3-9C69AC3779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2005" y="3072688"/>
            <a:ext cx="6437793" cy="361549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F005945-4811-F485-B848-EB33D508B48C}"/>
              </a:ext>
            </a:extLst>
          </p:cNvPr>
          <p:cNvSpPr txBox="1"/>
          <p:nvPr/>
        </p:nvSpPr>
        <p:spPr>
          <a:xfrm>
            <a:off x="1606731" y="3082834"/>
            <a:ext cx="6244017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시행      구획       과제   필요반응 숫자선택 실제숫자 </a:t>
            </a:r>
            <a:r>
              <a:rPr lang="ko-KR" altLang="en-US" sz="1400" dirty="0" err="1"/>
              <a:t>누른반응</a:t>
            </a:r>
            <a:r>
              <a:rPr lang="ko-KR" altLang="en-US" sz="1400" dirty="0"/>
              <a:t> 반응속도 정답여부</a:t>
            </a:r>
            <a:endParaRPr lang="en-KR" sz="1400" dirty="0"/>
          </a:p>
        </p:txBody>
      </p:sp>
    </p:spTree>
    <p:extLst>
      <p:ext uri="{BB962C8B-B14F-4D97-AF65-F5344CB8AC3E}">
        <p14:creationId xmlns:p14="http://schemas.microsoft.com/office/powerpoint/2010/main" val="1149853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13F30246-AD49-49FF-8B5A-A59729003F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ko-KR" altLang="en-US" dirty="0"/>
              <a:t>한</a:t>
            </a:r>
            <a:r>
              <a:rPr lang="en-US" altLang="ko-KR" dirty="0"/>
              <a:t> </a:t>
            </a:r>
            <a:r>
              <a:rPr lang="ko-KR" altLang="en-US" dirty="0" err="1"/>
              <a:t>줄씩</a:t>
            </a:r>
            <a:r>
              <a:rPr lang="ko-KR" altLang="en-US" dirty="0"/>
              <a:t> 따라가봅시다</a:t>
            </a:r>
            <a:r>
              <a:rPr lang="en-US" altLang="ko-KR" dirty="0"/>
              <a:t>~~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3C807D17-500D-4363-924C-41DB9A65D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Sample</a:t>
            </a:r>
            <a:r>
              <a:rPr lang="ko-KR" altLang="en-US" dirty="0"/>
              <a:t> </a:t>
            </a:r>
            <a:r>
              <a:rPr lang="en-US" altLang="ko-KR" dirty="0"/>
              <a:t>Analyzer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76BC5E9-0B0C-493A-BA9D-693228894C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18795"/>
            <a:ext cx="9144000" cy="3800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6084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4FF01D3-CB30-4F4A-B829-F4F94DCC3C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조건부 서식을 이용한다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왕 쉬운 과제인데 </a:t>
            </a:r>
            <a:r>
              <a:rPr lang="ko-KR" altLang="en-US" dirty="0" err="1"/>
              <a:t>정답률이</a:t>
            </a:r>
            <a:r>
              <a:rPr lang="ko-KR" altLang="en-US" dirty="0"/>
              <a:t> </a:t>
            </a:r>
            <a:r>
              <a:rPr lang="en-US" altLang="ko-KR" dirty="0"/>
              <a:t>80% </a:t>
            </a:r>
            <a:r>
              <a:rPr lang="ko-KR" altLang="en-US" dirty="0"/>
              <a:t>미만인 블록이 많다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9B6EE0B6-936A-48F1-8F67-9BC4AF88F5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Eye-balling?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470065E-C38F-4283-9C75-B93F99462D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2592572"/>
            <a:ext cx="7954392" cy="389966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03B6DCB-0283-4124-90FA-B76755B025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183" y="3533312"/>
            <a:ext cx="3434336" cy="2214979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199812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11D59BA2-B593-4DE1-97E6-24C8FCAE7A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분석 방법 간단하게 훑어보기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MATLAB</a:t>
            </a:r>
          </a:p>
          <a:p>
            <a:pPr lvl="1"/>
            <a:r>
              <a:rPr lang="en-US" altLang="ko-KR" dirty="0"/>
              <a:t>Raw data </a:t>
            </a:r>
            <a:r>
              <a:rPr lang="ko-KR" altLang="en-US" dirty="0">
                <a:sym typeface="Wingdings" panose="05000000000000000000" pitchFamily="2" charset="2"/>
              </a:rPr>
              <a:t>다루기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First-level analysis</a:t>
            </a:r>
            <a:r>
              <a:rPr lang="ko-KR" altLang="en-US" dirty="0">
                <a:sym typeface="Wingdings" panose="05000000000000000000" pitchFamily="2" charset="2"/>
              </a:rPr>
              <a:t>가 가능한 상태로 만들기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>
                <a:sym typeface="Wingdings" panose="05000000000000000000" pitchFamily="2" charset="2"/>
              </a:rPr>
              <a:t>JASP</a:t>
            </a:r>
          </a:p>
          <a:p>
            <a:pPr lvl="1"/>
            <a:r>
              <a:rPr lang="ko-KR" altLang="en-US" dirty="0"/>
              <a:t>통계 분석 돌리기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C6521924-C36C-47BB-B4E3-B635FCAAF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</p:spTree>
    <p:extLst>
      <p:ext uri="{BB962C8B-B14F-4D97-AF65-F5344CB8AC3E}">
        <p14:creationId xmlns:p14="http://schemas.microsoft.com/office/powerpoint/2010/main" val="31306967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0A2A236-0C8B-4772-BCA6-F36F864395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그래프를 그려본다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블록마다 반응속도가 다를 수는 있지만 그 차이가 너무 큰 참가자는</a:t>
            </a:r>
            <a:r>
              <a:rPr lang="en-US" altLang="ko-KR" dirty="0"/>
              <a:t>???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B76B27CC-E4A2-432A-B57A-32F419380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Eye-balling?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326F761-876E-4352-ACC4-4E21D42D3A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553" y="3208099"/>
            <a:ext cx="8788893" cy="3372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3311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0AA89AF-F3B1-4064-AF52-331D2C108B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객관적인 기준으로 불성실한 참가자를 </a:t>
            </a:r>
            <a:r>
              <a:rPr lang="ko-KR" altLang="en-US" dirty="0" err="1"/>
              <a:t>걸러내보겠다</a:t>
            </a:r>
            <a:r>
              <a:rPr lang="en-US" altLang="ko-KR" dirty="0"/>
              <a:t>!</a:t>
            </a:r>
          </a:p>
          <a:p>
            <a:pPr lvl="1"/>
            <a:r>
              <a:rPr lang="ko-KR" altLang="en-US" dirty="0"/>
              <a:t>예</a:t>
            </a:r>
            <a:r>
              <a:rPr lang="en-US" altLang="ko-KR" dirty="0"/>
              <a:t>, </a:t>
            </a:r>
            <a:r>
              <a:rPr lang="ko-KR" altLang="en-US" dirty="0"/>
              <a:t>아주 쉬운 과제인데 </a:t>
            </a:r>
            <a:r>
              <a:rPr lang="en-US" altLang="ko-KR" dirty="0"/>
              <a:t>10</a:t>
            </a:r>
            <a:r>
              <a:rPr lang="ko-KR" altLang="en-US" dirty="0"/>
              <a:t>초 이상 걸린 시행이 많은 경우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DC3DE37E-52AD-48BC-A37F-78D746589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Analyzer</a:t>
            </a:r>
            <a:r>
              <a:rPr lang="ko-KR" altLang="en-US" dirty="0"/>
              <a:t>에 장치 집어넣기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046E1B1-345B-4386-0956-A5DFBDE9CE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37493"/>
            <a:ext cx="9144000" cy="3029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0547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0AA89AF-F3B1-4064-AF52-331D2C108B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객관적인 기준으로 불성실한 참가자를 </a:t>
            </a:r>
            <a:r>
              <a:rPr lang="ko-KR" altLang="en-US" dirty="0" err="1"/>
              <a:t>걸러내보겠다</a:t>
            </a:r>
            <a:r>
              <a:rPr lang="en-US" altLang="ko-KR" dirty="0"/>
              <a:t>!</a:t>
            </a:r>
          </a:p>
          <a:p>
            <a:pPr lvl="1"/>
            <a:r>
              <a:rPr lang="ko-KR" altLang="en-US" dirty="0"/>
              <a:t>예</a:t>
            </a:r>
            <a:r>
              <a:rPr lang="en-US" altLang="ko-KR" dirty="0"/>
              <a:t>, </a:t>
            </a:r>
            <a:r>
              <a:rPr lang="ko-KR" altLang="en-US" dirty="0"/>
              <a:t>아주 쉬운 과제인데 </a:t>
            </a:r>
            <a:r>
              <a:rPr lang="en-US" altLang="ko-KR" dirty="0"/>
              <a:t>10</a:t>
            </a:r>
            <a:r>
              <a:rPr lang="ko-KR" altLang="en-US" dirty="0"/>
              <a:t>초 이상 걸린 시행이 많은 경우</a:t>
            </a:r>
            <a:endParaRPr lang="en-US" altLang="ko-KR" dirty="0"/>
          </a:p>
          <a:p>
            <a:pPr lvl="1"/>
            <a:r>
              <a:rPr lang="ko-KR" altLang="en-US" dirty="0"/>
              <a:t>아주 쉬운 과제인데 </a:t>
            </a:r>
            <a:r>
              <a:rPr lang="ko-KR" altLang="en-US" dirty="0" err="1"/>
              <a:t>정답률이</a:t>
            </a:r>
            <a:r>
              <a:rPr lang="ko-KR" altLang="en-US" dirty="0"/>
              <a:t> </a:t>
            </a:r>
            <a:r>
              <a:rPr lang="en-US" altLang="ko-KR" dirty="0"/>
              <a:t>80% </a:t>
            </a:r>
            <a:r>
              <a:rPr lang="ko-KR" altLang="en-US" dirty="0"/>
              <a:t>미만이다</a:t>
            </a:r>
            <a:r>
              <a:rPr lang="en-US" altLang="ko-KR" dirty="0"/>
              <a:t>? </a:t>
            </a:r>
            <a:r>
              <a:rPr lang="ko-KR" altLang="en-US" dirty="0"/>
              <a:t>등등</a:t>
            </a: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DC3DE37E-52AD-48BC-A37F-78D746589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Analyzer</a:t>
            </a:r>
            <a:r>
              <a:rPr lang="ko-KR" altLang="en-US" dirty="0"/>
              <a:t>에 장치 집어넣기</a:t>
            </a:r>
          </a:p>
        </p:txBody>
      </p:sp>
    </p:spTree>
    <p:extLst>
      <p:ext uri="{BB962C8B-B14F-4D97-AF65-F5344CB8AC3E}">
        <p14:creationId xmlns:p14="http://schemas.microsoft.com/office/powerpoint/2010/main" val="7179769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227DC039-3263-49B0-AD70-C818B95DDC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ko-KR" altLang="en-US" dirty="0"/>
              <a:t>반드시 </a:t>
            </a:r>
            <a:r>
              <a:rPr lang="en-US" altLang="ko-KR" dirty="0"/>
              <a:t>csv </a:t>
            </a:r>
            <a:r>
              <a:rPr lang="ko-KR" altLang="en-US" dirty="0"/>
              <a:t>파일로</a:t>
            </a:r>
            <a:r>
              <a:rPr lang="en-US" altLang="ko-KR" dirty="0"/>
              <a:t>! xlsx </a:t>
            </a:r>
            <a:r>
              <a:rPr lang="ko-KR" altLang="en-US" dirty="0"/>
              <a:t>파일은 </a:t>
            </a:r>
            <a:r>
              <a:rPr lang="en-US" altLang="ko-KR" dirty="0" err="1"/>
              <a:t>jasp</a:t>
            </a:r>
            <a:r>
              <a:rPr lang="ko-KR" altLang="en-US" dirty="0"/>
              <a:t>에서 열리지 않아요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 useBgFill="1">
        <p:nvSpPr>
          <p:cNvPr id="3" name="제목 2">
            <a:extLst>
              <a:ext uri="{FF2B5EF4-FFF2-40B4-BE49-F238E27FC236}">
                <a16:creationId xmlns:a16="http://schemas.microsoft.com/office/drawing/2014/main" id="{3100771C-DEBB-4496-8136-51F954054E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Save as CSV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D5F3BD8-F53D-4078-9746-69F6656C2B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64365"/>
            <a:ext cx="9144000" cy="3722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8510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6D02A1A-CBD4-4F00-B438-F26C816A65C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345797" y="1158562"/>
            <a:ext cx="8452407" cy="5396169"/>
          </a:xfrm>
          <a:prstGeom prst="rect">
            <a:avLst/>
          </a:prstGeom>
        </p:spPr>
      </p:pic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5F7ACFB5-8E71-49A0-8022-B8AB3C0C15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JASP (</a:t>
            </a:r>
            <a:r>
              <a:rPr lang="en-US" altLang="ko-KR" dirty="0">
                <a:hlinkClick r:id="rId3"/>
              </a:rPr>
              <a:t>https://jasp-stats.org/</a:t>
            </a:r>
            <a:r>
              <a:rPr lang="en-US" altLang="ko-KR" dirty="0"/>
              <a:t>) </a:t>
            </a:r>
          </a:p>
          <a:p>
            <a:pPr lvl="1"/>
            <a:r>
              <a:rPr lang="ko-KR" altLang="en-US" dirty="0"/>
              <a:t>장점</a:t>
            </a:r>
            <a:r>
              <a:rPr lang="en-US" altLang="ko-KR" dirty="0"/>
              <a:t>: </a:t>
            </a:r>
            <a:r>
              <a:rPr lang="ko-KR" altLang="en-US" dirty="0"/>
              <a:t>무료</a:t>
            </a:r>
            <a:r>
              <a:rPr lang="en-US" altLang="ko-KR" dirty="0"/>
              <a:t>. </a:t>
            </a:r>
            <a:r>
              <a:rPr lang="ko-KR" altLang="en-US" dirty="0"/>
              <a:t>예쁘다</a:t>
            </a:r>
            <a:r>
              <a:rPr lang="en-US" altLang="ko-KR" dirty="0"/>
              <a:t>. SPSS</a:t>
            </a:r>
            <a:r>
              <a:rPr lang="ko-KR" altLang="en-US" dirty="0"/>
              <a:t>보다 빠르다</a:t>
            </a:r>
            <a:r>
              <a:rPr lang="en-US" altLang="ko-KR" dirty="0"/>
              <a:t>.</a:t>
            </a:r>
            <a:r>
              <a:rPr lang="ko-KR" altLang="en-US" dirty="0"/>
              <a:t> 베이지안 분석도 해준다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단점</a:t>
            </a:r>
            <a:r>
              <a:rPr lang="en-US" altLang="ko-KR" dirty="0"/>
              <a:t>: </a:t>
            </a:r>
            <a:r>
              <a:rPr lang="ko-KR" altLang="en-US" dirty="0"/>
              <a:t>복잡한 분석은 못한다</a:t>
            </a:r>
            <a:r>
              <a:rPr lang="en-US" altLang="ko-KR" dirty="0"/>
              <a:t>. </a:t>
            </a:r>
            <a:r>
              <a:rPr lang="en-US" altLang="ko-KR" dirty="0">
                <a:sym typeface="Wingdings" panose="05000000000000000000" pitchFamily="2" charset="2"/>
              </a:rPr>
              <a:t> R </a:t>
            </a:r>
            <a:r>
              <a:rPr lang="ko-KR" altLang="en-US" dirty="0">
                <a:sym typeface="Wingdings" panose="05000000000000000000" pitchFamily="2" charset="2"/>
              </a:rPr>
              <a:t>이용</a:t>
            </a: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9A009A8B-C9C5-4826-802C-5E62B5DB42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JASP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933793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2D347A1-A414-4832-A4E4-1B7F9E30C20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1125940"/>
            <a:ext cx="9144000" cy="5732060"/>
          </a:xfrm>
          <a:prstGeom prst="rect">
            <a:avLst/>
          </a:prstGeom>
        </p:spPr>
      </p:pic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68011C8-BDE0-42C9-B3FE-00F0CE0C1F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jamovi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en-US" altLang="ko-KR" dirty="0">
                <a:hlinkClick r:id="rId3"/>
              </a:rPr>
              <a:t>https://www.jamovi.org/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endParaRPr lang="en-US" altLang="ko-KR" dirty="0"/>
          </a:p>
          <a:p>
            <a:pPr lvl="1"/>
            <a:r>
              <a:rPr lang="ko-KR" altLang="en-US" dirty="0"/>
              <a:t>장점</a:t>
            </a:r>
            <a:r>
              <a:rPr lang="en-US" altLang="ko-KR" dirty="0"/>
              <a:t>: </a:t>
            </a:r>
            <a:r>
              <a:rPr lang="ko-KR" altLang="en-US" dirty="0"/>
              <a:t>무료</a:t>
            </a:r>
            <a:r>
              <a:rPr lang="en-US" altLang="ko-KR" dirty="0"/>
              <a:t>. </a:t>
            </a:r>
            <a:r>
              <a:rPr lang="ko-KR" altLang="en-US" dirty="0"/>
              <a:t>베이지안 분석도 해준다</a:t>
            </a:r>
            <a:r>
              <a:rPr lang="en-US" altLang="ko-KR" dirty="0"/>
              <a:t>. R</a:t>
            </a:r>
            <a:r>
              <a:rPr lang="ko-KR" altLang="en-US" dirty="0"/>
              <a:t>과 호환된다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단점</a:t>
            </a:r>
            <a:r>
              <a:rPr lang="en-US" altLang="ko-KR" dirty="0"/>
              <a:t>: JASP</a:t>
            </a:r>
            <a:r>
              <a:rPr lang="ko-KR" altLang="en-US" dirty="0"/>
              <a:t>보다 </a:t>
            </a:r>
            <a:r>
              <a:rPr lang="ko-KR" altLang="en-US" dirty="0" err="1"/>
              <a:t>안예쁘다</a:t>
            </a:r>
            <a:r>
              <a:rPr lang="en-US" altLang="ko-KR" dirty="0"/>
              <a:t>. JASP</a:t>
            </a:r>
            <a:r>
              <a:rPr lang="ko-KR" altLang="en-US" dirty="0"/>
              <a:t>보다 조금 느린 것 같다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33225413-B8F0-4A45-9D4A-AE043E7CC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jamovi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839339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CB850DF-B84B-0972-CA2C-9F7DBA323E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기술통계 확인하기</a:t>
            </a:r>
            <a:endParaRPr lang="en-US" altLang="ko-KR" dirty="0"/>
          </a:p>
          <a:p>
            <a:r>
              <a:rPr lang="en-US" dirty="0"/>
              <a:t>R</a:t>
            </a:r>
            <a:r>
              <a:rPr lang="en-KR" dirty="0"/>
              <a:t>esponse-contingent group</a:t>
            </a:r>
            <a:r>
              <a:rPr lang="ko-KR" altLang="en-US" dirty="0"/>
              <a:t>과 </a:t>
            </a:r>
            <a:r>
              <a:rPr lang="en-US" altLang="ko-KR" dirty="0"/>
              <a:t>random</a:t>
            </a:r>
            <a:r>
              <a:rPr lang="ko-KR" altLang="en-US" dirty="0"/>
              <a:t> </a:t>
            </a:r>
            <a:r>
              <a:rPr lang="en-US" altLang="ko-KR" dirty="0"/>
              <a:t>group</a:t>
            </a:r>
            <a:r>
              <a:rPr lang="ko-KR" altLang="en-US" dirty="0"/>
              <a:t>의 </a:t>
            </a:r>
            <a:r>
              <a:rPr lang="en-US" altLang="ko-KR" dirty="0"/>
              <a:t>25</a:t>
            </a:r>
            <a:r>
              <a:rPr lang="ko-KR" altLang="en-US" dirty="0"/>
              <a:t>번째 블록 </a:t>
            </a:r>
            <a:r>
              <a:rPr lang="en-US" altLang="ko-KR" dirty="0"/>
              <a:t>accuracy</a:t>
            </a:r>
            <a:r>
              <a:rPr lang="ko-KR" altLang="en-US" dirty="0"/>
              <a:t> 비교</a:t>
            </a:r>
            <a:endParaRPr lang="en-US" altLang="ko-KR" dirty="0"/>
          </a:p>
          <a:p>
            <a:r>
              <a:rPr lang="en-US" altLang="ko-KR" dirty="0"/>
              <a:t>Response-contingent group</a:t>
            </a:r>
            <a:r>
              <a:rPr lang="ko-KR" altLang="en-US" dirty="0"/>
              <a:t>의 </a:t>
            </a:r>
            <a:r>
              <a:rPr lang="en-US" altLang="ko-KR" dirty="0"/>
              <a:t>25</a:t>
            </a:r>
            <a:r>
              <a:rPr lang="ko-KR" altLang="en-US" dirty="0"/>
              <a:t>번째 블록 </a:t>
            </a:r>
            <a:r>
              <a:rPr lang="en-US" altLang="ko-KR" dirty="0"/>
              <a:t>accuracy</a:t>
            </a:r>
            <a:r>
              <a:rPr lang="ko-KR" altLang="en-US" dirty="0"/>
              <a:t>와 우연수준 비교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보고하는 법</a:t>
            </a:r>
            <a:r>
              <a:rPr lang="en-US" altLang="ko-KR" dirty="0"/>
              <a:t>?</a:t>
            </a:r>
          </a:p>
          <a:p>
            <a:endParaRPr lang="en-KR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AAED55E-9A64-3BED-B8DF-6065CBCB1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JASP</a:t>
            </a:r>
            <a:r>
              <a:rPr lang="ko-KR" altLang="en-US" dirty="0"/>
              <a:t>로 아래의 분석을 해봅시다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10100309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5188C408-576E-4E8C-B49F-9738333CD0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Excel</a:t>
            </a:r>
            <a:r>
              <a:rPr lang="ko-KR" altLang="en-US" dirty="0"/>
              <a:t>로 그렸을 때의 장점</a:t>
            </a:r>
            <a:r>
              <a:rPr lang="en-US" altLang="ko-KR" dirty="0"/>
              <a:t>?</a:t>
            </a:r>
          </a:p>
          <a:p>
            <a:pPr lvl="1"/>
            <a:r>
              <a:rPr lang="ko-KR" altLang="en-US" dirty="0"/>
              <a:t>쉽다</a:t>
            </a:r>
            <a:r>
              <a:rPr lang="en-US" altLang="ko-KR" dirty="0"/>
              <a:t>. </a:t>
            </a:r>
            <a:r>
              <a:rPr lang="ko-KR" altLang="en-US" dirty="0" err="1"/>
              <a:t>고치는게</a:t>
            </a:r>
            <a:r>
              <a:rPr lang="ko-KR" altLang="en-US" dirty="0"/>
              <a:t> 눈에 바로 보인다</a:t>
            </a:r>
            <a:r>
              <a:rPr lang="en-US" altLang="ko-KR" dirty="0"/>
              <a:t>.</a:t>
            </a:r>
          </a:p>
          <a:p>
            <a:pPr lvl="1"/>
            <a:endParaRPr lang="en-US" altLang="ko-KR" dirty="0"/>
          </a:p>
          <a:p>
            <a:r>
              <a:rPr lang="ko-KR" altLang="en-US" dirty="0"/>
              <a:t>단점</a:t>
            </a:r>
            <a:r>
              <a:rPr lang="en-US" altLang="ko-KR" dirty="0"/>
              <a:t>?</a:t>
            </a:r>
          </a:p>
          <a:p>
            <a:pPr lvl="1"/>
            <a:r>
              <a:rPr lang="ko-KR" altLang="en-US" dirty="0"/>
              <a:t>약간</a:t>
            </a:r>
            <a:r>
              <a:rPr lang="en-US" altLang="ko-KR" dirty="0"/>
              <a:t>.. </a:t>
            </a:r>
            <a:r>
              <a:rPr lang="ko-KR" altLang="en-US" dirty="0"/>
              <a:t>번거로울 수 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복잡한 그래프는 그리기 어렵다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R</a:t>
            </a:r>
            <a:r>
              <a:rPr lang="ko-KR" altLang="en-US" dirty="0"/>
              <a:t>로 할 수 있음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1D826C5-443C-4386-A0EE-8B6307579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EXCEL</a:t>
            </a:r>
            <a:r>
              <a:rPr lang="ko-KR" altLang="en-US" dirty="0"/>
              <a:t>로 그래프를 그려봅시다</a:t>
            </a:r>
          </a:p>
        </p:txBody>
      </p:sp>
    </p:spTree>
    <p:extLst>
      <p:ext uri="{BB962C8B-B14F-4D97-AF65-F5344CB8AC3E}">
        <p14:creationId xmlns:p14="http://schemas.microsoft.com/office/powerpoint/2010/main" val="38077706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5188C408-576E-4E8C-B49F-9738333CD0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기본 </a:t>
            </a:r>
            <a:r>
              <a:rPr lang="en-US" altLang="ko-KR" dirty="0"/>
              <a:t>function</a:t>
            </a:r>
          </a:p>
          <a:p>
            <a:pPr lvl="1"/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en-US" altLang="ko-KR" dirty="0"/>
              <a:t>average(</a:t>
            </a:r>
            <a:r>
              <a:rPr lang="ko-KR" altLang="en-US" dirty="0"/>
              <a:t>여기부터</a:t>
            </a:r>
            <a:r>
              <a:rPr lang="en-US" altLang="ko-KR" dirty="0"/>
              <a:t>:</a:t>
            </a:r>
            <a:r>
              <a:rPr lang="ko-KR" altLang="en-US" dirty="0"/>
              <a:t>저기까지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= std(</a:t>
            </a:r>
            <a:r>
              <a:rPr lang="ko-KR" altLang="en-US" dirty="0"/>
              <a:t>여기부터</a:t>
            </a:r>
            <a:r>
              <a:rPr lang="en-US" altLang="ko-KR" dirty="0"/>
              <a:t>:</a:t>
            </a:r>
            <a:r>
              <a:rPr lang="ko-KR" altLang="en-US" dirty="0"/>
              <a:t>저기까지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en-US" altLang="ko-KR" dirty="0"/>
              <a:t>/</a:t>
            </a:r>
            <a:r>
              <a:rPr lang="ko-KR" altLang="en-US" dirty="0"/>
              <a:t> </a:t>
            </a:r>
            <a:r>
              <a:rPr lang="en-US" altLang="ko-KR" dirty="0"/>
              <a:t>sqrt (count (</a:t>
            </a:r>
            <a:r>
              <a:rPr lang="ko-KR" altLang="en-US" dirty="0"/>
              <a:t>여기부터</a:t>
            </a:r>
            <a:r>
              <a:rPr lang="en-US" altLang="ko-KR" dirty="0"/>
              <a:t>:</a:t>
            </a:r>
            <a:r>
              <a:rPr lang="ko-KR" altLang="en-US" dirty="0"/>
              <a:t>저기까지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en-US" altLang="ko-KR" dirty="0"/>
              <a:t>)</a:t>
            </a:r>
          </a:p>
          <a:p>
            <a:pPr lvl="1"/>
            <a:endParaRPr lang="en-US" altLang="ko-KR" dirty="0"/>
          </a:p>
          <a:p>
            <a:r>
              <a:rPr lang="ko-KR" altLang="en-US" dirty="0"/>
              <a:t>복잡한 </a:t>
            </a:r>
            <a:r>
              <a:rPr lang="en-US" altLang="ko-KR" dirty="0"/>
              <a:t>function</a:t>
            </a:r>
            <a:r>
              <a:rPr lang="ko-KR" altLang="en-US" dirty="0"/>
              <a:t>을 쓸 수 있다면 더 좋아요</a:t>
            </a:r>
            <a:r>
              <a:rPr lang="en-US" altLang="ko-KR" dirty="0"/>
              <a:t>!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저는 못해요</a:t>
            </a:r>
            <a:r>
              <a:rPr lang="en-US" altLang="ko-KR" dirty="0"/>
              <a:t>)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1D826C5-443C-4386-A0EE-8B6307579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EXCEL</a:t>
            </a:r>
            <a:r>
              <a:rPr lang="ko-KR" altLang="en-US" dirty="0"/>
              <a:t>로 그래프를 그려봅시다</a:t>
            </a:r>
          </a:p>
        </p:txBody>
      </p:sp>
    </p:spTree>
    <p:extLst>
      <p:ext uri="{BB962C8B-B14F-4D97-AF65-F5344CB8AC3E}">
        <p14:creationId xmlns:p14="http://schemas.microsoft.com/office/powerpoint/2010/main" val="13497862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EC0AD-07B6-5A28-AEBF-4DC12497A0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ko-KR" altLang="en-US" sz="3200" b="1" dirty="0"/>
              <a:t>방금 다루지 않았지만 중요한</a:t>
            </a:r>
            <a:br>
              <a:rPr lang="en-US" altLang="ko-KR" b="1" dirty="0"/>
            </a:br>
            <a:r>
              <a:rPr lang="ko-KR" altLang="en-US" b="1" dirty="0"/>
              <a:t>통계 분석 방법들</a:t>
            </a:r>
            <a:br>
              <a:rPr lang="en-US" altLang="ko-KR" b="1" dirty="0"/>
            </a:br>
            <a:r>
              <a:rPr lang="en-US" altLang="ko-KR" sz="4400" b="1" dirty="0"/>
              <a:t>(feat. JASP </a:t>
            </a:r>
            <a:r>
              <a:rPr lang="ko-KR" altLang="en-US" sz="4400" b="1" dirty="0"/>
              <a:t>예시 데이터</a:t>
            </a:r>
            <a:r>
              <a:rPr lang="en-US" altLang="ko-KR" sz="4400" b="1" dirty="0"/>
              <a:t>)</a:t>
            </a:r>
            <a:endParaRPr lang="en-KR" b="1" dirty="0"/>
          </a:p>
        </p:txBody>
      </p:sp>
    </p:spTree>
    <p:extLst>
      <p:ext uri="{BB962C8B-B14F-4D97-AF65-F5344CB8AC3E}">
        <p14:creationId xmlns:p14="http://schemas.microsoft.com/office/powerpoint/2010/main" val="2990475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8B7545D-DB68-5701-B4C4-2D05965FEA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KR" dirty="0"/>
              <a:t>MATLAB</a:t>
            </a:r>
            <a:r>
              <a:rPr lang="ko-KR" altLang="en-US" dirty="0"/>
              <a:t> 언어에 대한 기본적인 이해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인지랩</a:t>
            </a:r>
            <a:r>
              <a:rPr lang="ko-KR" altLang="en-US" dirty="0"/>
              <a:t> 실험 코드 템플릿에 대한 이해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아주 기초적인 엑셀 능력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학부 수준의 통계 지식</a:t>
            </a:r>
            <a:endParaRPr lang="en-US" altLang="ko-KR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A65F40A-6BE5-5B25-AB6F-45F5A09EE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prerequisite</a:t>
            </a:r>
          </a:p>
        </p:txBody>
      </p:sp>
    </p:spTree>
    <p:extLst>
      <p:ext uri="{BB962C8B-B14F-4D97-AF65-F5344CB8AC3E}">
        <p14:creationId xmlns:p14="http://schemas.microsoft.com/office/powerpoint/2010/main" val="20175660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CE1C693A-3333-4F93-9089-11999BD0B6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Data Library &gt;&gt; “Moon &amp; Aggression”</a:t>
            </a:r>
          </a:p>
          <a:p>
            <a:pPr lvl="1"/>
            <a:r>
              <a:rPr lang="ko-KR" altLang="en-US" dirty="0"/>
              <a:t>치매 환자들이 보여주는 공격적인 행동의 횟수가 </a:t>
            </a:r>
            <a:r>
              <a:rPr lang="en-US" altLang="ko-KR" dirty="0"/>
              <a:t>lunar cycle </a:t>
            </a:r>
            <a:r>
              <a:rPr lang="ko-KR" altLang="en-US" dirty="0"/>
              <a:t>두 회기에 따라 어떻게 </a:t>
            </a:r>
            <a:r>
              <a:rPr lang="ko-KR" altLang="en-US" dirty="0" err="1"/>
              <a:t>다른지</a:t>
            </a:r>
            <a:r>
              <a:rPr lang="en-US" altLang="ko-KR" dirty="0"/>
              <a:t>?</a:t>
            </a:r>
          </a:p>
          <a:p>
            <a:pPr lvl="1"/>
            <a:r>
              <a:rPr lang="ko-KR" altLang="en-US" dirty="0"/>
              <a:t>동일한 참가자에게서 공격성 반복측정</a:t>
            </a:r>
            <a:r>
              <a:rPr lang="en-US" altLang="ko-KR" dirty="0"/>
              <a:t>(by lunar cycle)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78C6D96-28F4-49D6-A068-A3F142244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Paired-sample t-test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177648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5AD8BE51-DB99-47C8-B768-A02E2088AA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Beer Googles</a:t>
            </a:r>
          </a:p>
          <a:p>
            <a:pPr lvl="1"/>
            <a:r>
              <a:rPr lang="ko-KR" altLang="en-US" dirty="0"/>
              <a:t>음주 후 이성에 대한 매력도가 증가하는 효과</a:t>
            </a:r>
            <a:endParaRPr lang="en-US" altLang="ko-KR" dirty="0"/>
          </a:p>
          <a:p>
            <a:pPr lvl="1"/>
            <a:r>
              <a:rPr lang="ko-KR" altLang="en-US" dirty="0"/>
              <a:t>서로 다른 양의 술을 마신 후 </a:t>
            </a:r>
            <a:r>
              <a:rPr lang="en-US" altLang="ko-KR" dirty="0"/>
              <a:t>50</a:t>
            </a:r>
            <a:r>
              <a:rPr lang="ko-KR" altLang="en-US" dirty="0"/>
              <a:t>개의 매력적인</a:t>
            </a:r>
            <a:r>
              <a:rPr lang="en-US" altLang="ko-KR" dirty="0"/>
              <a:t>/</a:t>
            </a:r>
            <a:r>
              <a:rPr lang="ko-KR" altLang="en-US" dirty="0"/>
              <a:t>매력적이지 않은 얼굴의 매력도를 평정해보자</a:t>
            </a:r>
            <a:r>
              <a:rPr lang="en-US" altLang="ko-KR" dirty="0"/>
              <a:t>.</a:t>
            </a:r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알코올 양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0%,</a:t>
            </a:r>
            <a:r>
              <a:rPr lang="ko-KR" altLang="en-US" dirty="0"/>
              <a:t> </a:t>
            </a:r>
            <a:r>
              <a:rPr lang="en-US" altLang="ko-KR" dirty="0"/>
              <a:t>4%,</a:t>
            </a:r>
            <a:r>
              <a:rPr lang="ko-KR" altLang="en-US" dirty="0"/>
              <a:t> </a:t>
            </a:r>
            <a:r>
              <a:rPr lang="en-US" altLang="ko-KR" dirty="0"/>
              <a:t>7%</a:t>
            </a:r>
          </a:p>
          <a:p>
            <a:pPr lvl="1"/>
            <a:r>
              <a:rPr lang="ko-KR" altLang="en-US" dirty="0"/>
              <a:t>얼굴 </a:t>
            </a:r>
            <a:r>
              <a:rPr lang="en-US" altLang="ko-KR" dirty="0"/>
              <a:t>type: </a:t>
            </a:r>
            <a:r>
              <a:rPr lang="ko-KR" altLang="en-US" dirty="0"/>
              <a:t>매력적</a:t>
            </a:r>
            <a:r>
              <a:rPr lang="en-US" altLang="ko-KR" dirty="0"/>
              <a:t>(1),</a:t>
            </a:r>
            <a:r>
              <a:rPr lang="ko-KR" altLang="en-US" dirty="0"/>
              <a:t> 안매력적</a:t>
            </a:r>
            <a:r>
              <a:rPr lang="en-US" altLang="ko-KR" dirty="0"/>
              <a:t>(0)</a:t>
            </a:r>
          </a:p>
          <a:p>
            <a:pPr lvl="1"/>
            <a:r>
              <a:rPr lang="ko-KR" altLang="en-US" dirty="0"/>
              <a:t>매력도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50</a:t>
            </a:r>
            <a:r>
              <a:rPr lang="ko-KR" altLang="en-US" dirty="0"/>
              <a:t>개 항목에 대한 </a:t>
            </a:r>
            <a:r>
              <a:rPr lang="en-US" altLang="ko-KR" dirty="0"/>
              <a:t>0~10</a:t>
            </a:r>
            <a:r>
              <a:rPr lang="ko-KR" altLang="en-US" dirty="0"/>
              <a:t>점 척도 중앙값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F1BCF129-BBB3-427D-B8DD-B246634C2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ANOVA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421406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454A5F7-1412-4697-98D0-7181AAEC28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“Alcohol Attitudes”</a:t>
            </a:r>
          </a:p>
          <a:p>
            <a:pPr lvl="1"/>
            <a:r>
              <a:rPr lang="ko-KR" altLang="en-US" dirty="0"/>
              <a:t>각 음료에 대한 </a:t>
            </a:r>
            <a:r>
              <a:rPr lang="en-US" altLang="ko-KR" dirty="0"/>
              <a:t>Positive, neutral, negative imagery</a:t>
            </a:r>
            <a:r>
              <a:rPr lang="ko-KR" altLang="en-US" dirty="0" err="1"/>
              <a:t>를</a:t>
            </a:r>
            <a:r>
              <a:rPr lang="ko-KR" altLang="en-US" dirty="0"/>
              <a:t> 본 후에 맥주</a:t>
            </a:r>
            <a:r>
              <a:rPr lang="en-US" altLang="ko-KR" dirty="0"/>
              <a:t>, </a:t>
            </a:r>
            <a:r>
              <a:rPr lang="ko-KR" altLang="en-US" dirty="0"/>
              <a:t>와인</a:t>
            </a:r>
            <a:r>
              <a:rPr lang="en-US" altLang="ko-KR" dirty="0"/>
              <a:t>, </a:t>
            </a:r>
            <a:r>
              <a:rPr lang="ko-KR" altLang="en-US" dirty="0"/>
              <a:t>물에 대한 태도를 </a:t>
            </a:r>
            <a:r>
              <a:rPr lang="en-US" altLang="ko-KR" dirty="0"/>
              <a:t>-100~100</a:t>
            </a:r>
            <a:r>
              <a:rPr lang="ko-KR" altLang="en-US" dirty="0" err="1"/>
              <a:t>으로</a:t>
            </a:r>
            <a:r>
              <a:rPr lang="ko-KR" altLang="en-US" dirty="0"/>
              <a:t> 평정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 err="1"/>
              <a:t>구형성</a:t>
            </a:r>
            <a:r>
              <a:rPr lang="ko-KR" altLang="en-US" dirty="0"/>
              <a:t> 가정 검증</a:t>
            </a:r>
            <a:r>
              <a:rPr lang="en-US" altLang="ko-KR" dirty="0"/>
              <a:t>:</a:t>
            </a:r>
            <a:r>
              <a:rPr lang="ko-KR" altLang="en-US" dirty="0"/>
              <a:t> 어느 두 시점 사이의 측정치의 차이의 분산이 일정해야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685F4935-747C-4209-8B67-BBBD39C13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Repeated-measures</a:t>
            </a:r>
            <a:r>
              <a:rPr lang="ko-KR" altLang="en-US" dirty="0"/>
              <a:t> </a:t>
            </a:r>
            <a:r>
              <a:rPr lang="en-US" altLang="ko-KR" dirty="0"/>
              <a:t>ANOVA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585497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F7719A-16EB-03C8-B781-4E3A80B10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Happy Experimenting!</a:t>
            </a:r>
            <a:endParaRPr lang="en-KR" b="1" dirty="0"/>
          </a:p>
        </p:txBody>
      </p:sp>
    </p:spTree>
    <p:extLst>
      <p:ext uri="{BB962C8B-B14F-4D97-AF65-F5344CB8AC3E}">
        <p14:creationId xmlns:p14="http://schemas.microsoft.com/office/powerpoint/2010/main" val="12498586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8F05943-B5C6-4027-8D2E-4F62B8DD74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b="1" dirty="0"/>
              <a:t> RAWDATA</a:t>
            </a:r>
            <a:r>
              <a:rPr lang="ko-KR" altLang="en-US" b="1" dirty="0"/>
              <a:t>의 퀄리티 체크</a:t>
            </a:r>
            <a:endParaRPr lang="en-US" altLang="ko-KR" b="1" dirty="0"/>
          </a:p>
          <a:p>
            <a:pPr lvl="1"/>
            <a:r>
              <a:rPr lang="en-US" altLang="ko-KR" dirty="0"/>
              <a:t>(</a:t>
            </a:r>
            <a:r>
              <a:rPr lang="ko-KR" altLang="en-US" dirty="0"/>
              <a:t>가능하다면</a:t>
            </a:r>
            <a:r>
              <a:rPr lang="en-US" altLang="ko-KR" dirty="0"/>
              <a:t>) </a:t>
            </a:r>
            <a:r>
              <a:rPr lang="ko-KR" altLang="en-US" dirty="0"/>
              <a:t>개인 데이터에 대한 </a:t>
            </a:r>
            <a:r>
              <a:rPr lang="en-US" altLang="ko-KR" dirty="0"/>
              <a:t>eye-balling</a:t>
            </a:r>
          </a:p>
          <a:p>
            <a:pPr lvl="1"/>
            <a:r>
              <a:rPr lang="ko-KR" altLang="en-US" dirty="0"/>
              <a:t>이상하게 반응한 시행들이 많았는지 등등</a:t>
            </a:r>
            <a:r>
              <a:rPr lang="en-US" altLang="ko-KR" dirty="0"/>
              <a:t>?</a:t>
            </a:r>
            <a:r>
              <a:rPr lang="ko-KR" altLang="en-US" dirty="0"/>
              <a:t> </a:t>
            </a:r>
            <a:r>
              <a:rPr lang="ko-KR" altLang="en-US" dirty="0" err="1"/>
              <a:t>아날라이저</a:t>
            </a:r>
            <a:r>
              <a:rPr lang="ko-KR" altLang="en-US" dirty="0"/>
              <a:t> 이용</a:t>
            </a:r>
            <a:endParaRPr lang="en-US" altLang="ko-KR" dirty="0"/>
          </a:p>
          <a:p>
            <a:r>
              <a:rPr lang="en-US" altLang="ko-KR" b="1" dirty="0"/>
              <a:t>First-level analysis: </a:t>
            </a:r>
            <a:r>
              <a:rPr lang="ko-KR" altLang="en-US" b="1" dirty="0"/>
              <a:t>참가자 별로 요약 데이터 만들기</a:t>
            </a:r>
            <a:endParaRPr lang="en-US" altLang="ko-KR" b="1" dirty="0"/>
          </a:p>
          <a:p>
            <a:pPr lvl="1"/>
            <a:r>
              <a:rPr lang="ko-KR" altLang="en-US" dirty="0"/>
              <a:t>한 참가자의 데이터는 한 행에</a:t>
            </a:r>
            <a:r>
              <a:rPr lang="en-US" altLang="ko-KR" dirty="0"/>
              <a:t>, </a:t>
            </a:r>
            <a:r>
              <a:rPr lang="ko-KR" altLang="en-US" dirty="0"/>
              <a:t>한 </a:t>
            </a:r>
            <a:r>
              <a:rPr lang="ko-KR" altLang="en-US" dirty="0" err="1"/>
              <a:t>변인의</a:t>
            </a:r>
            <a:r>
              <a:rPr lang="ko-KR" altLang="en-US" dirty="0"/>
              <a:t> 값은 한 열에</a:t>
            </a:r>
            <a:endParaRPr lang="en-US" altLang="ko-KR" dirty="0"/>
          </a:p>
          <a:p>
            <a:pPr lvl="1"/>
            <a:r>
              <a:rPr lang="ko-KR" altLang="en-US" dirty="0"/>
              <a:t>요약 데이터를 보고 </a:t>
            </a:r>
            <a:r>
              <a:rPr lang="en-US" altLang="ko-KR" dirty="0"/>
              <a:t>eye-balling</a:t>
            </a:r>
            <a:r>
              <a:rPr lang="ko-KR" altLang="en-US" dirty="0"/>
              <a:t> 또는 정해진 기준에 따라 참가자를 제외해도 된다</a:t>
            </a:r>
            <a:r>
              <a:rPr lang="en-US" altLang="ko-KR" dirty="0"/>
              <a:t>.</a:t>
            </a:r>
          </a:p>
          <a:p>
            <a:r>
              <a:rPr lang="en-US" altLang="ko-KR" b="1" dirty="0"/>
              <a:t>Second-level analysis: </a:t>
            </a:r>
            <a:r>
              <a:rPr lang="ko-KR" altLang="en-US" b="1" dirty="0"/>
              <a:t>참가자들의 데이터에 대한 통계 분석</a:t>
            </a:r>
            <a:endParaRPr lang="en-US" altLang="ko-KR" b="1" dirty="0"/>
          </a:p>
          <a:p>
            <a:pPr lvl="1"/>
            <a:r>
              <a:rPr lang="ko-KR" altLang="en-US" dirty="0"/>
              <a:t>가정 충족하는지</a:t>
            </a:r>
            <a:r>
              <a:rPr lang="en-US" altLang="ko-KR" dirty="0"/>
              <a:t>! </a:t>
            </a:r>
            <a:r>
              <a:rPr lang="ko-KR" altLang="en-US" dirty="0"/>
              <a:t>반드시 확인</a:t>
            </a:r>
            <a:endParaRPr lang="en-US" altLang="ko-KR" dirty="0"/>
          </a:p>
          <a:p>
            <a:pPr lvl="1"/>
            <a:r>
              <a:rPr lang="ko-KR" altLang="en-US" dirty="0"/>
              <a:t>적절한 데이터 분석 방법 선택하기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4111776F-F90A-4D58-9D95-021E442A56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분석의 기본</a:t>
            </a:r>
          </a:p>
        </p:txBody>
      </p:sp>
    </p:spTree>
    <p:extLst>
      <p:ext uri="{BB962C8B-B14F-4D97-AF65-F5344CB8AC3E}">
        <p14:creationId xmlns:p14="http://schemas.microsoft.com/office/powerpoint/2010/main" val="18266802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33161EE5-CBC7-4E20-AE90-203854A14D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ko-KR" altLang="en-US" dirty="0"/>
              <a:t>뚝딱뚝딱 짜서 돌리면</a:t>
            </a:r>
            <a:r>
              <a:rPr lang="en-US" altLang="ko-KR" dirty="0"/>
              <a:t>…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DAFD42BB-64A2-4F60-AC0B-AB67E95EDD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1. MATLAB</a:t>
            </a:r>
            <a:r>
              <a:rPr lang="ko-KR" altLang="en-US" dirty="0"/>
              <a:t>을 이용한 </a:t>
            </a:r>
            <a:r>
              <a:rPr lang="en-US" altLang="ko-KR" dirty="0"/>
              <a:t>ANALYZER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1B4E4FC-3E9E-4701-A572-53544F6DD2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16402"/>
            <a:ext cx="9144000" cy="3818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2085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33161EE5-CBC7-4E20-AE90-203854A14D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내가 분석할 것들이 들어있는 </a:t>
            </a:r>
            <a:r>
              <a:rPr lang="en-US" altLang="ko-KR" dirty="0"/>
              <a:t>matrix</a:t>
            </a:r>
            <a:r>
              <a:rPr lang="ko-KR" altLang="en-US" dirty="0"/>
              <a:t>가 짠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DAFD42BB-64A2-4F60-AC0B-AB67E95EDD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1. MATLAB</a:t>
            </a:r>
            <a:r>
              <a:rPr lang="ko-KR" altLang="en-US" dirty="0"/>
              <a:t>을 이용한 </a:t>
            </a:r>
            <a:r>
              <a:rPr lang="en-US" altLang="ko-KR" dirty="0"/>
              <a:t>ANALYZER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903F6A8-6EA6-4F1E-84D5-823190820F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94087"/>
            <a:ext cx="9144000" cy="3694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9564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33161EE5-CBC7-4E20-AE90-203854A14D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b="1" dirty="0"/>
              <a:t>First-level analysis: </a:t>
            </a:r>
            <a:r>
              <a:rPr lang="ko-KR" altLang="en-US" b="1" dirty="0"/>
              <a:t>참가자 별로 요약 데이터 만들기</a:t>
            </a:r>
            <a:endParaRPr lang="en-US" altLang="ko-KR" b="1" dirty="0"/>
          </a:p>
          <a:p>
            <a:pPr lvl="1"/>
            <a:r>
              <a:rPr lang="ko-KR" altLang="en-US" dirty="0"/>
              <a:t>한 참가자의 데이터는 한 행에</a:t>
            </a:r>
            <a:r>
              <a:rPr lang="en-US" altLang="ko-KR" dirty="0"/>
              <a:t>, </a:t>
            </a:r>
            <a:r>
              <a:rPr lang="ko-KR" altLang="en-US" dirty="0"/>
              <a:t>한 </a:t>
            </a:r>
            <a:r>
              <a:rPr lang="ko-KR" altLang="en-US" dirty="0" err="1"/>
              <a:t>변인의</a:t>
            </a:r>
            <a:r>
              <a:rPr lang="ko-KR" altLang="en-US" dirty="0"/>
              <a:t> 값은 한 열에</a:t>
            </a:r>
            <a:endParaRPr lang="en-US" altLang="ko-KR" dirty="0"/>
          </a:p>
          <a:p>
            <a:pPr lvl="1"/>
            <a:r>
              <a:rPr lang="ko-KR" altLang="en-US" dirty="0"/>
              <a:t>요약 데이터를 보고 </a:t>
            </a:r>
            <a:r>
              <a:rPr lang="en-US" altLang="ko-KR" dirty="0"/>
              <a:t>eye-balling</a:t>
            </a:r>
            <a:r>
              <a:rPr lang="ko-KR" altLang="en-US" dirty="0"/>
              <a:t> 또는 정해진 기준에 따라 참가자를 제외해도 된다</a:t>
            </a:r>
            <a:r>
              <a:rPr lang="en-US" altLang="ko-KR" dirty="0"/>
              <a:t>.</a:t>
            </a:r>
          </a:p>
          <a:p>
            <a:pPr lvl="1"/>
            <a:endParaRPr lang="en-US" altLang="ko-KR" dirty="0"/>
          </a:p>
          <a:p>
            <a:r>
              <a:rPr lang="en-US" altLang="ko-KR" dirty="0" err="1"/>
              <a:t>Matlab</a:t>
            </a:r>
            <a:r>
              <a:rPr lang="ko-KR" altLang="en-US" dirty="0"/>
              <a:t>을 통해 만든 </a:t>
            </a:r>
            <a:r>
              <a:rPr lang="en-US" altLang="ko-KR" dirty="0"/>
              <a:t>mat </a:t>
            </a:r>
            <a:r>
              <a:rPr lang="ko-KR" altLang="en-US" dirty="0"/>
              <a:t>파일을 잘 살펴보고</a:t>
            </a:r>
            <a:r>
              <a:rPr lang="en-US" altLang="ko-KR" dirty="0"/>
              <a:t>, </a:t>
            </a:r>
            <a:r>
              <a:rPr lang="ko-KR" altLang="en-US" dirty="0"/>
              <a:t>제외할 참가자들의 데이터를 제외한다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저의 경우</a:t>
            </a:r>
            <a:r>
              <a:rPr lang="en-US" altLang="ko-KR" dirty="0"/>
              <a:t>, </a:t>
            </a:r>
            <a:r>
              <a:rPr lang="ko-KR" altLang="en-US" dirty="0"/>
              <a:t>파일 이름 앞에 다른 문자를 넣어 그 파일이 </a:t>
            </a:r>
            <a:r>
              <a:rPr lang="en-US" altLang="ko-KR" dirty="0"/>
              <a:t>analyzer</a:t>
            </a:r>
            <a:r>
              <a:rPr lang="ko-KR" altLang="en-US" dirty="0"/>
              <a:t>에서 읽히지 않도록 합니다</a:t>
            </a:r>
            <a:r>
              <a:rPr lang="en-US" altLang="ko-KR" dirty="0"/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DAFD42BB-64A2-4F60-AC0B-AB67E95EDD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2. First-level analysis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777034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33161EE5-CBC7-4E20-AE90-203854A14D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b="1" dirty="0"/>
              <a:t>First-level analysis: </a:t>
            </a:r>
            <a:r>
              <a:rPr lang="ko-KR" altLang="en-US" b="1" dirty="0"/>
              <a:t>참가자 별로 요약 데이터 만들기</a:t>
            </a:r>
            <a:endParaRPr lang="en-US" altLang="ko-KR" b="1" dirty="0"/>
          </a:p>
          <a:p>
            <a:pPr lvl="1"/>
            <a:r>
              <a:rPr lang="ko-KR" altLang="en-US" dirty="0"/>
              <a:t>한 참가자의 데이터는 한 행에</a:t>
            </a:r>
            <a:r>
              <a:rPr lang="en-US" altLang="ko-KR" dirty="0"/>
              <a:t>, </a:t>
            </a:r>
            <a:r>
              <a:rPr lang="ko-KR" altLang="en-US" dirty="0"/>
              <a:t>한 </a:t>
            </a:r>
            <a:r>
              <a:rPr lang="ko-KR" altLang="en-US" dirty="0" err="1"/>
              <a:t>변인의</a:t>
            </a:r>
            <a:r>
              <a:rPr lang="ko-KR" altLang="en-US" dirty="0"/>
              <a:t> 값은 한 열에</a:t>
            </a:r>
            <a:endParaRPr lang="en-US" altLang="ko-KR" dirty="0"/>
          </a:p>
          <a:p>
            <a:pPr lvl="1"/>
            <a:r>
              <a:rPr lang="ko-KR" altLang="en-US" dirty="0"/>
              <a:t>요약 데이터를 보고 </a:t>
            </a:r>
            <a:r>
              <a:rPr lang="en-US" altLang="ko-KR" dirty="0"/>
              <a:t>eye-balling</a:t>
            </a:r>
            <a:r>
              <a:rPr lang="ko-KR" altLang="en-US" dirty="0"/>
              <a:t> 또는 정해진 기준에 따라 참가자를 제외해도 된다</a:t>
            </a:r>
            <a:r>
              <a:rPr lang="en-US" altLang="ko-KR" dirty="0"/>
              <a:t>.</a:t>
            </a:r>
          </a:p>
          <a:p>
            <a:pPr lvl="1"/>
            <a:endParaRPr lang="en-US" altLang="ko-KR" dirty="0"/>
          </a:p>
          <a:p>
            <a:r>
              <a:rPr lang="en-US" altLang="ko-KR" dirty="0" err="1"/>
              <a:t>Matlab</a:t>
            </a:r>
            <a:r>
              <a:rPr lang="ko-KR" altLang="en-US" dirty="0"/>
              <a:t>을 통해 만든 </a:t>
            </a:r>
            <a:r>
              <a:rPr lang="en-US" altLang="ko-KR" dirty="0"/>
              <a:t>mat </a:t>
            </a:r>
            <a:r>
              <a:rPr lang="ko-KR" altLang="en-US" dirty="0"/>
              <a:t>파일을 잘 살펴보고</a:t>
            </a:r>
            <a:r>
              <a:rPr lang="en-US" altLang="ko-KR" dirty="0"/>
              <a:t>, </a:t>
            </a:r>
            <a:r>
              <a:rPr lang="ko-KR" altLang="en-US" dirty="0"/>
              <a:t>제외할 참가자들의 데이터를 제외한다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잘 안보일 땐 엑셀이 붙여서 살펴볼 수 있다</a:t>
            </a:r>
            <a:r>
              <a:rPr lang="en-US" altLang="ko-KR" dirty="0"/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DAFD42BB-64A2-4F60-AC0B-AB67E95EDD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2. First-level analysis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963964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FBA26FB-0677-8F65-C37D-77C43B2B691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948388" y="2011679"/>
            <a:ext cx="7046080" cy="4498344"/>
          </a:xfrm>
          <a:prstGeom prst="rect">
            <a:avLst/>
          </a:prstGeom>
        </p:spPr>
      </p:pic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9E495C6C-D540-4934-A46B-83CF0698F9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/>
              <a:t>Second-level analysis: </a:t>
            </a:r>
            <a:r>
              <a:rPr lang="ko-KR" altLang="en-US" b="1" dirty="0"/>
              <a:t>참가자들의 데이터에 대한 통계 분석</a:t>
            </a:r>
            <a:endParaRPr lang="en-US" altLang="ko-KR" b="1" dirty="0"/>
          </a:p>
          <a:p>
            <a:pPr lvl="1"/>
            <a:r>
              <a:rPr lang="ko-KR" altLang="en-US" dirty="0"/>
              <a:t>가정 충족하는지</a:t>
            </a:r>
            <a:r>
              <a:rPr lang="en-US" altLang="ko-KR" dirty="0"/>
              <a:t>! </a:t>
            </a:r>
            <a:r>
              <a:rPr lang="ko-KR" altLang="en-US" dirty="0"/>
              <a:t>반드시 확인</a:t>
            </a:r>
            <a:endParaRPr lang="en-US" altLang="ko-KR" dirty="0"/>
          </a:p>
          <a:p>
            <a:pPr lvl="1"/>
            <a:r>
              <a:rPr lang="ko-KR" altLang="en-US" dirty="0"/>
              <a:t>적절한 데이터 분석 방법 선택하기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1591EFC8-E3A6-4405-8A09-04A6F6EDD6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Second-level analysis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149575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font1">
      <a:majorFont>
        <a:latin typeface="서울남산체 EB"/>
        <a:ea typeface="서울남산체 EB"/>
        <a:cs typeface=""/>
      </a:majorFont>
      <a:minorFont>
        <a:latin typeface="서울남산체 M"/>
        <a:ea typeface="서울남산체 M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4654</TotalTime>
  <Words>1062</Words>
  <Application>Microsoft Macintosh PowerPoint</Application>
  <PresentationFormat>On-screen Show (4:3)</PresentationFormat>
  <Paragraphs>154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8" baseType="lpstr">
      <vt:lpstr>서울남산체 EB</vt:lpstr>
      <vt:lpstr>서울남산체 M</vt:lpstr>
      <vt:lpstr>Arial</vt:lpstr>
      <vt:lpstr>Menlo</vt:lpstr>
      <vt:lpstr>Office 테마</vt:lpstr>
      <vt:lpstr>휘뚜루마뚜루 인지랩 데이터 분석 특강</vt:lpstr>
      <vt:lpstr>목차</vt:lpstr>
      <vt:lpstr>prerequisite</vt:lpstr>
      <vt:lpstr>데이터 분석의 기본</vt:lpstr>
      <vt:lpstr>1. MATLAB을 이용한 ANALYZER</vt:lpstr>
      <vt:lpstr>1. MATLAB을 이용한 ANALYZER</vt:lpstr>
      <vt:lpstr>2. First-level analysis</vt:lpstr>
      <vt:lpstr>2. First-level analysis</vt:lpstr>
      <vt:lpstr>3. Second-level analysis</vt:lpstr>
      <vt:lpstr>3. Second-level analysis</vt:lpstr>
      <vt:lpstr>3. Second-level analysis</vt:lpstr>
      <vt:lpstr>왜 두 단계로 나누어서 분석해야 하나요?</vt:lpstr>
      <vt:lpstr>참가자의 모든 시행이 진짜 데이터잖아요!</vt:lpstr>
      <vt:lpstr>실습 time ~~~</vt:lpstr>
      <vt:lpstr>예시 데이터</vt:lpstr>
      <vt:lpstr>예시 데이터</vt:lpstr>
      <vt:lpstr>예시 데이터</vt:lpstr>
      <vt:lpstr>Sample Analyzer</vt:lpstr>
      <vt:lpstr>Eye-balling?</vt:lpstr>
      <vt:lpstr>Eye-balling?</vt:lpstr>
      <vt:lpstr>Analyzer에 장치 집어넣기</vt:lpstr>
      <vt:lpstr>Analyzer에 장치 집어넣기</vt:lpstr>
      <vt:lpstr>Save as CSV</vt:lpstr>
      <vt:lpstr>JASP</vt:lpstr>
      <vt:lpstr>jamovi</vt:lpstr>
      <vt:lpstr>JASP로 아래의 분석을 해봅시다</vt:lpstr>
      <vt:lpstr>EXCEL로 그래프를 그려봅시다</vt:lpstr>
      <vt:lpstr>EXCEL로 그래프를 그려봅시다</vt:lpstr>
      <vt:lpstr>방금 다루지 않았지만 중요한 통계 분석 방법들 (feat. JASP 예시 데이터)</vt:lpstr>
      <vt:lpstr>Paired-sample t-test</vt:lpstr>
      <vt:lpstr>ANOVA</vt:lpstr>
      <vt:lpstr>Repeated-measures ANOVA</vt:lpstr>
      <vt:lpstr>Happy Experimenting!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Injae Hong</dc:creator>
  <cp:lastModifiedBy>HONG Injae</cp:lastModifiedBy>
  <cp:revision>365</cp:revision>
  <dcterms:created xsi:type="dcterms:W3CDTF">2022-02-10T01:27:36Z</dcterms:created>
  <dcterms:modified xsi:type="dcterms:W3CDTF">2022-04-26T04:43:49Z</dcterms:modified>
</cp:coreProperties>
</file>